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530" y="-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FA6CC-7C61-4077-912A-118EC0AEA609}" type="datetimeFigureOut">
              <a:rPr lang="en-US" smtClean="0"/>
              <a:t>17-May-24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63B40-6209-4817-8D59-DD768211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F7C-BFEC-4AAC-A0D3-3F59E75BCEA1}" type="datetime1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5E65-6036-4166-81C1-DF3441E3BB4A}" type="datetime1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B9A7-0D3F-4FF1-9525-81DDECF358C2}" type="datetime1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1CF3-A2DF-44C9-AA47-41469E5F0B2F}" type="datetime1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90BC-01F6-407E-8D8A-1273033DD2E2}" type="datetime1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D02-6C80-4990-A911-C771ECAB840B}" type="datetime1">
              <a:rPr lang="en-US" smtClean="0"/>
              <a:t>17-May-24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DC21-6D01-4A13-A0ED-7ABFDF93CD54}" type="datetime1">
              <a:rPr lang="en-US" smtClean="0"/>
              <a:t>17-May-24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DF72-8BC7-4A76-8C36-13B6FA966B14}" type="datetime1">
              <a:rPr lang="en-US" smtClean="0"/>
              <a:t>17-May-24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973D-C06B-4345-BB9D-B6DBD4842D52}" type="datetime1">
              <a:rPr lang="en-US" smtClean="0"/>
              <a:t>17-May-24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9F04-8C0E-4024-A10C-4BAB376527EE}" type="datetime1">
              <a:rPr lang="en-US" smtClean="0"/>
              <a:t>17-May-24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DCFE-7E9A-4E8C-9777-D9BA36BA8C5E}" type="datetime1">
              <a:rPr lang="en-US" smtClean="0"/>
              <a:t>17-May-24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0B3E9D-A259-460E-8E91-5BF8310327DC}" type="datetime1">
              <a:rPr lang="en-US" smtClean="0"/>
              <a:t>17-May-24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B9562-D9C9-42BD-A9D1-CD537EB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site.g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86871-9F5C-7FFB-C83B-6DA664E1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79" y="1420742"/>
            <a:ext cx="4753442" cy="3248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24172-6081-0ED4-CB99-52C036092006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Πώς να συνδεθώ στο </a:t>
            </a:r>
            <a:r>
              <a:rPr lang="en-US" b="1" dirty="0"/>
              <a:t>sourceONE</a:t>
            </a:r>
            <a:r>
              <a:rPr lang="el-GR" b="1" dirty="0"/>
              <a:t>;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1B255-AEA0-3EB3-0675-5B15F3B3E880}"/>
              </a:ext>
            </a:extLst>
          </p:cNvPr>
          <p:cNvSpPr txBox="1"/>
          <p:nvPr/>
        </p:nvSpPr>
        <p:spPr>
          <a:xfrm>
            <a:off x="543890" y="793670"/>
            <a:ext cx="577021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1. Επισκεφτείτε το </a:t>
            </a:r>
            <a:r>
              <a:rPr lang="en-US" sz="1200" dirty="0">
                <a:hlinkClick r:id="rId3"/>
              </a:rPr>
              <a:t>www.marketsite.gr</a:t>
            </a:r>
            <a:endParaRPr lang="el-GR" sz="1200" dirty="0"/>
          </a:p>
          <a:p>
            <a:r>
              <a:rPr lang="el-GR" sz="1200" dirty="0"/>
              <a:t>2. Κάνετε κλικ στο κουμπί </a:t>
            </a:r>
            <a:r>
              <a:rPr lang="el-GR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ΕΙΣΟΔΟΣ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6687D-F155-ACBF-2A6F-369AF225A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4713" b="1193"/>
          <a:stretch/>
        </p:blipFill>
        <p:spPr>
          <a:xfrm>
            <a:off x="1561554" y="5510799"/>
            <a:ext cx="3501995" cy="2743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6A73F0-9E44-3359-46CE-C6C05585F46F}"/>
              </a:ext>
            </a:extLst>
          </p:cNvPr>
          <p:cNvSpPr txBox="1"/>
          <p:nvPr/>
        </p:nvSpPr>
        <p:spPr>
          <a:xfrm>
            <a:off x="543887" y="5049134"/>
            <a:ext cx="577021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/>
              <a:t>3</a:t>
            </a:r>
            <a:r>
              <a:rPr lang="el-GR" sz="1200" dirty="0"/>
              <a:t>. Εισάγετε τον Κωδικό χρήστη/</a:t>
            </a:r>
            <a:r>
              <a:rPr lang="en-US" sz="1200" dirty="0"/>
              <a:t>username </a:t>
            </a:r>
            <a:r>
              <a:rPr lang="el-GR" sz="1200" dirty="0"/>
              <a:t>σας και τον κωδικό/</a:t>
            </a:r>
            <a:r>
              <a:rPr lang="en-US" sz="1200" dirty="0"/>
              <a:t>password </a:t>
            </a:r>
            <a:r>
              <a:rPr lang="el-GR" sz="1200" dirty="0"/>
              <a:t>σας</a:t>
            </a:r>
          </a:p>
          <a:p>
            <a:r>
              <a:rPr lang="en-US" sz="1200" dirty="0"/>
              <a:t>4</a:t>
            </a:r>
            <a:r>
              <a:rPr lang="el-GR" sz="1200" dirty="0"/>
              <a:t>. Κάνετε κλικ στο κουμπί </a:t>
            </a:r>
            <a:r>
              <a:rPr lang="el-GR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Είσοδος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1D2F5-B569-1DD8-4FC7-05D3152F9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83" y="9039982"/>
            <a:ext cx="5456826" cy="2481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E9C0A1-AF0D-FB45-ACCD-87E68D23F348}"/>
              </a:ext>
            </a:extLst>
          </p:cNvPr>
          <p:cNvSpPr txBox="1"/>
          <p:nvPr/>
        </p:nvSpPr>
        <p:spPr>
          <a:xfrm>
            <a:off x="543887" y="8715961"/>
            <a:ext cx="577021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5. Κάτω από την ενότητα </a:t>
            </a:r>
            <a:r>
              <a:rPr lang="el-GR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Οι εφαρμογές μου</a:t>
            </a:r>
            <a:r>
              <a:rPr lang="el-GR" sz="1200" dirty="0"/>
              <a:t>, κάνετε κλικ στο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sourceONE</a:t>
            </a:r>
            <a:endParaRPr lang="el-GR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FACB50-3E18-C658-9035-6F977B28083F}"/>
              </a:ext>
            </a:extLst>
          </p:cNvPr>
          <p:cNvSpPr/>
          <p:nvPr/>
        </p:nvSpPr>
        <p:spPr>
          <a:xfrm>
            <a:off x="2833919" y="10280547"/>
            <a:ext cx="814156" cy="568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8EE0CC-1D6B-4755-AAA3-CFCA3665F8C8}"/>
              </a:ext>
            </a:extLst>
          </p:cNvPr>
          <p:cNvSpPr/>
          <p:nvPr/>
        </p:nvSpPr>
        <p:spPr>
          <a:xfrm>
            <a:off x="1956079" y="7636172"/>
            <a:ext cx="2720695" cy="355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CBBF3-9BB9-90E3-AE6A-6C62B491E494}"/>
              </a:ext>
            </a:extLst>
          </p:cNvPr>
          <p:cNvSpPr/>
          <p:nvPr/>
        </p:nvSpPr>
        <p:spPr>
          <a:xfrm>
            <a:off x="1683311" y="3829075"/>
            <a:ext cx="54553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5AE87-9AE8-62C0-2F56-974F94F9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E0988-C586-0CD7-39EE-7730E86B4B84}"/>
              </a:ext>
            </a:extLst>
          </p:cNvPr>
          <p:cNvSpPr/>
          <p:nvPr/>
        </p:nvSpPr>
        <p:spPr>
          <a:xfrm>
            <a:off x="5230091" y="9476509"/>
            <a:ext cx="575630" cy="9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758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35B62-763E-9C91-4198-50CDC172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6" y="1449946"/>
            <a:ext cx="6181725" cy="3930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D5AA64-89CE-63ED-70C2-08760DED211E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Πώς να βρω τον διαγωνισμό;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F1843-6985-2DC3-44E6-756AF480F346}"/>
              </a:ext>
            </a:extLst>
          </p:cNvPr>
          <p:cNvSpPr/>
          <p:nvPr/>
        </p:nvSpPr>
        <p:spPr>
          <a:xfrm>
            <a:off x="338136" y="3451049"/>
            <a:ext cx="918673" cy="1430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962D98-C6ED-B476-CCE4-C1C05EEE1B48}"/>
              </a:ext>
            </a:extLst>
          </p:cNvPr>
          <p:cNvSpPr/>
          <p:nvPr/>
        </p:nvSpPr>
        <p:spPr>
          <a:xfrm>
            <a:off x="338137" y="3042055"/>
            <a:ext cx="918673" cy="359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A3D25-8A5C-2E7B-403D-B679CA59DBA6}"/>
              </a:ext>
            </a:extLst>
          </p:cNvPr>
          <p:cNvSpPr txBox="1"/>
          <p:nvPr/>
        </p:nvSpPr>
        <p:spPr>
          <a:xfrm>
            <a:off x="0" y="5974853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1: Κάνετε κλικ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ΕΙΣΕΡΧΟΜΕΝΑ</a:t>
            </a:r>
            <a:r>
              <a:rPr lang="el-GR" sz="1200" dirty="0"/>
              <a:t> και στη συνέχεια κάνετε κλικ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ΟΛΟΙ ΟΙ ΔΙΑΓΩΝΙΣΜΟΙ.</a:t>
            </a:r>
          </a:p>
          <a:p>
            <a:r>
              <a:rPr lang="el-GR" sz="1200" dirty="0"/>
              <a:t>2: Στη σελίδα που ανοίγει μπορείτε να βρείτε την πρόσκληση γράφοντας τον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Τίτλο/Αριθμό Αναφοράς </a:t>
            </a:r>
            <a:r>
              <a:rPr lang="el-GR" sz="1200" dirty="0"/>
              <a:t>του διαγωνισμού ή τον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Αναθέτων Φορέα </a:t>
            </a:r>
            <a:r>
              <a:rPr lang="el-GR" sz="1200" dirty="0"/>
              <a:t>του διαγωνισμού.</a:t>
            </a:r>
          </a:p>
          <a:p>
            <a:r>
              <a:rPr lang="el-GR" sz="1200" dirty="0"/>
              <a:t>3: Κάνετε κλικ πάνω στον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τίτλο</a:t>
            </a:r>
            <a:r>
              <a:rPr lang="el-GR" sz="1200" dirty="0"/>
              <a:t> της πρόσκλησης εγγραφής στη λίστα με τα αποτελέσματα.</a:t>
            </a:r>
          </a:p>
          <a:p>
            <a:endParaRPr lang="el-GR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6A0548-D21C-ACE4-2826-C147D89307C7}"/>
              </a:ext>
            </a:extLst>
          </p:cNvPr>
          <p:cNvCxnSpPr>
            <a:cxnSpLocks/>
          </p:cNvCxnSpPr>
          <p:nvPr/>
        </p:nvCxnSpPr>
        <p:spPr>
          <a:xfrm flipH="1" flipV="1">
            <a:off x="1148942" y="3595031"/>
            <a:ext cx="717055" cy="96507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D1044B3A-B875-C436-A586-AD5AFB759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8" t="4934"/>
          <a:stretch/>
        </p:blipFill>
        <p:spPr>
          <a:xfrm>
            <a:off x="266701" y="7162799"/>
            <a:ext cx="6072186" cy="436312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7F51243-7650-B436-D192-7964C305224A}"/>
              </a:ext>
            </a:extLst>
          </p:cNvPr>
          <p:cNvSpPr/>
          <p:nvPr/>
        </p:nvSpPr>
        <p:spPr>
          <a:xfrm>
            <a:off x="2419350" y="7850136"/>
            <a:ext cx="1847850" cy="923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66C656-F2F8-C16A-4C01-D621B2F36B8F}"/>
              </a:ext>
            </a:extLst>
          </p:cNvPr>
          <p:cNvSpPr/>
          <p:nvPr/>
        </p:nvSpPr>
        <p:spPr>
          <a:xfrm>
            <a:off x="1362075" y="10219046"/>
            <a:ext cx="1733550" cy="1306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67F4686-F381-4A38-2D9E-0D850ADCE361}"/>
              </a:ext>
            </a:extLst>
          </p:cNvPr>
          <p:cNvCxnSpPr>
            <a:cxnSpLocks/>
          </p:cNvCxnSpPr>
          <p:nvPr/>
        </p:nvCxnSpPr>
        <p:spPr>
          <a:xfrm flipH="1">
            <a:off x="3893470" y="7497157"/>
            <a:ext cx="849980" cy="40890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F6E94F4-990E-71AC-3FC9-3E8F8C3643E0}"/>
              </a:ext>
            </a:extLst>
          </p:cNvPr>
          <p:cNvCxnSpPr>
            <a:cxnSpLocks/>
          </p:cNvCxnSpPr>
          <p:nvPr/>
        </p:nvCxnSpPr>
        <p:spPr>
          <a:xfrm flipH="1" flipV="1">
            <a:off x="2937334" y="11450679"/>
            <a:ext cx="1034591" cy="43976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35596-EC37-6792-5CC7-AAD63BC2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92CBB-543A-E445-E721-164AA3B62A08}"/>
              </a:ext>
            </a:extLst>
          </p:cNvPr>
          <p:cNvSpPr txBox="1"/>
          <p:nvPr/>
        </p:nvSpPr>
        <p:spPr>
          <a:xfrm>
            <a:off x="183886" y="980524"/>
            <a:ext cx="6335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u="sng" dirty="0">
                <a:solidFill>
                  <a:srgbClr val="7030A0"/>
                </a:solidFill>
              </a:rPr>
              <a:t>***</a:t>
            </a:r>
            <a:r>
              <a:rPr lang="el-GR" sz="1100" u="sng" dirty="0">
                <a:solidFill>
                  <a:srgbClr val="7030A0"/>
                </a:solidFill>
              </a:rPr>
              <a:t>Να διευκρινιστεί ότι παρόλο που οι οθόνες αναφέρουν διαγωνισμό πρόκειται αποκλειστικά για πρόσκληση ενδιαφέροντος και </a:t>
            </a:r>
            <a:r>
              <a:rPr lang="el-GR" sz="1100" b="1" u="sng" dirty="0">
                <a:solidFill>
                  <a:srgbClr val="7030A0"/>
                </a:solidFill>
              </a:rPr>
              <a:t>δεν</a:t>
            </a:r>
            <a:r>
              <a:rPr lang="el-GR" sz="1100" u="sng" dirty="0">
                <a:solidFill>
                  <a:srgbClr val="7030A0"/>
                </a:solidFill>
              </a:rPr>
              <a:t> διενεργείται σε αυτό το στάδιο διαγωνισμός </a:t>
            </a:r>
            <a:r>
              <a:rPr lang="el-GR" sz="1100" dirty="0"/>
              <a:t>.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42341-CFCD-C009-1CF9-FC8232B6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073" y="3706939"/>
            <a:ext cx="890996" cy="503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62574-160A-ECF8-604A-B3AD531E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78" y="3745449"/>
            <a:ext cx="630039" cy="45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A9E2D-2EAA-F413-3B81-43DA2E1A1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835" y="10315358"/>
            <a:ext cx="1645684" cy="1135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169DC7-0EBB-8B1E-BBA6-575975DDB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385" y="10302863"/>
            <a:ext cx="707386" cy="1135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54CD28-35A4-E3FF-7D71-10869B693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975" y="3771167"/>
            <a:ext cx="443531" cy="4266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AAF6A4-A636-6BDE-FB23-F5FFA3D23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668" y="1903854"/>
            <a:ext cx="890996" cy="1094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ED7B0B-56BE-012F-D810-9CC634776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09" y="10416501"/>
            <a:ext cx="530966" cy="7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4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F822-C959-D5DC-B360-FC75085CDAA9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Πού να βρω τα συνημμένα έγγραφα της πρόσκλησης;</a:t>
            </a:r>
            <a:endParaRPr lang="en-US" sz="18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8DBAD-1ABE-4EBC-E302-919B17DF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1" y="1527669"/>
            <a:ext cx="6329378" cy="3472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4CE74E-EA0D-8224-2DDB-2C420717DD13}"/>
              </a:ext>
            </a:extLst>
          </p:cNvPr>
          <p:cNvSpPr txBox="1"/>
          <p:nvPr/>
        </p:nvSpPr>
        <p:spPr>
          <a:xfrm>
            <a:off x="0" y="999507"/>
            <a:ext cx="6858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Τα συνημμένα έγγραφα της πρόσκλησης εγγραφής βρίσκονται στην καρτέλα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ΣΥΝΗΜΜΕΝΑ &amp; ΣΗΜΕΙΩΣΕΙΣ</a:t>
            </a:r>
            <a:r>
              <a:rPr lang="el-GR" sz="12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C78AE-2B2A-91B4-8E15-7BA09E27AEC5}"/>
              </a:ext>
            </a:extLst>
          </p:cNvPr>
          <p:cNvSpPr/>
          <p:nvPr/>
        </p:nvSpPr>
        <p:spPr>
          <a:xfrm>
            <a:off x="1947862" y="3219450"/>
            <a:ext cx="1252538" cy="224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6B6E47-91EF-C03B-DA90-C5FE8A0DAFCD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443994"/>
            <a:ext cx="775108" cy="45707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91A98BF-3200-8DB5-9E04-7C163CF5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1" y="5938993"/>
            <a:ext cx="6279364" cy="3275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FD3887-00D9-8A61-8A19-F30A9B6702EA}"/>
              </a:ext>
            </a:extLst>
          </p:cNvPr>
          <p:cNvSpPr txBox="1"/>
          <p:nvPr/>
        </p:nvSpPr>
        <p:spPr>
          <a:xfrm>
            <a:off x="0" y="5501260"/>
            <a:ext cx="6858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Κάνετε κλικ στην καρτέλα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ΣΥΝΗΜΜΕΝΑ &amp; ΣΗΜΕΙΩΣΕΙΣ</a:t>
            </a:r>
            <a:r>
              <a:rPr lang="el-GR" sz="1200" dirty="0"/>
              <a:t> για να βρείτε τα συνημμένα έγγραφα της πρόσκλησης εγγραφής. Κάνοντας κλικ πάνω στα έγγραφα σας επιτρέπει να τα κατεβάσετε.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A4BA2A-E046-8E9A-8E44-7E73547DAC9D}"/>
              </a:ext>
            </a:extLst>
          </p:cNvPr>
          <p:cNvSpPr/>
          <p:nvPr/>
        </p:nvSpPr>
        <p:spPr>
          <a:xfrm>
            <a:off x="471487" y="7886700"/>
            <a:ext cx="3081338" cy="116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DE4F93-C34A-22FE-D6E1-D46765377391}"/>
              </a:ext>
            </a:extLst>
          </p:cNvPr>
          <p:cNvCxnSpPr>
            <a:cxnSpLocks/>
          </p:cNvCxnSpPr>
          <p:nvPr/>
        </p:nvCxnSpPr>
        <p:spPr>
          <a:xfrm flipH="1">
            <a:off x="933450" y="7698197"/>
            <a:ext cx="885825" cy="27422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F4094-6738-8D06-ED67-50812FB9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7F0C0-040F-4E16-FC46-CB04698AD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611" y="6599728"/>
            <a:ext cx="1810635" cy="478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35E9FC-3750-84D5-0F9F-039C5E110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1" y="6599728"/>
            <a:ext cx="1810635" cy="478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FC1CA8-A528-8FAE-9376-237981255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828" y="2523978"/>
            <a:ext cx="1810635" cy="4789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A93A38-701A-4D70-6F67-B3169EF5C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37" y="2540862"/>
            <a:ext cx="1192310" cy="3154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3CE8FD-D0D7-9DD1-34E1-B81E232E86DE}"/>
              </a:ext>
            </a:extLst>
          </p:cNvPr>
          <p:cNvSpPr/>
          <p:nvPr/>
        </p:nvSpPr>
        <p:spPr>
          <a:xfrm>
            <a:off x="1550126" y="4580709"/>
            <a:ext cx="3143794" cy="41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16676D-B55F-3B5C-0E3F-6C902504708A}"/>
              </a:ext>
            </a:extLst>
          </p:cNvPr>
          <p:cNvSpPr/>
          <p:nvPr/>
        </p:nvSpPr>
        <p:spPr>
          <a:xfrm>
            <a:off x="494891" y="8171999"/>
            <a:ext cx="2779532" cy="33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F822-C959-D5DC-B360-FC75085CDAA9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Πώς να συντάξω τον φάκελο αίτησης;</a:t>
            </a:r>
            <a:endParaRPr lang="en-US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F68AB-FA46-2524-E387-F99FB872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858"/>
            <a:ext cx="6858000" cy="639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DB80F-4C38-1EF5-9498-0D2940B7455C}"/>
              </a:ext>
            </a:extLst>
          </p:cNvPr>
          <p:cNvSpPr txBox="1"/>
          <p:nvPr/>
        </p:nvSpPr>
        <p:spPr>
          <a:xfrm>
            <a:off x="0" y="791534"/>
            <a:ext cx="6858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Στην καρτέλα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ΓΕΝΙΚΑ</a:t>
            </a:r>
            <a:r>
              <a:rPr lang="el-GR" sz="1200" dirty="0"/>
              <a:t> της πρόσκλησης εγγραφής θα βρείτε 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ΝΕΑ ΑΠΑΝΤΗΣΗ</a:t>
            </a:r>
            <a:r>
              <a:rPr lang="el-GR" sz="1200" dirty="0"/>
              <a:t>. </a:t>
            </a:r>
            <a:br>
              <a:rPr lang="el-GR" sz="1200" dirty="0"/>
            </a:br>
            <a:r>
              <a:rPr lang="el-GR" sz="1200" dirty="0"/>
              <a:t>Κάνετε κλικ 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ΝΕΑ ΑΠΑΝΤΗΣΗ</a:t>
            </a:r>
            <a:r>
              <a:rPr lang="el-GR" sz="1200" dirty="0"/>
              <a:t> για ξεκινήσετε τη σύνταξη του φακέλου αίτησης σας.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B7C6D-C1D1-1AC2-B761-F49DCC41EDFE}"/>
              </a:ext>
            </a:extLst>
          </p:cNvPr>
          <p:cNvSpPr/>
          <p:nvPr/>
        </p:nvSpPr>
        <p:spPr>
          <a:xfrm>
            <a:off x="220254" y="3067050"/>
            <a:ext cx="646521" cy="168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EA4B2-D6B2-D2E2-3764-AD2DE5910D40}"/>
              </a:ext>
            </a:extLst>
          </p:cNvPr>
          <p:cNvSpPr/>
          <p:nvPr/>
        </p:nvSpPr>
        <p:spPr>
          <a:xfrm>
            <a:off x="5601879" y="7315199"/>
            <a:ext cx="1113246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D770EE-4168-17C1-E2F5-0D18658D15C9}"/>
              </a:ext>
            </a:extLst>
          </p:cNvPr>
          <p:cNvCxnSpPr>
            <a:cxnSpLocks/>
          </p:cNvCxnSpPr>
          <p:nvPr/>
        </p:nvCxnSpPr>
        <p:spPr>
          <a:xfrm flipH="1" flipV="1">
            <a:off x="711101" y="3300829"/>
            <a:ext cx="622399" cy="61394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86F045-BC3B-12CD-3DCF-E64790EB8806}"/>
              </a:ext>
            </a:extLst>
          </p:cNvPr>
          <p:cNvCxnSpPr>
            <a:cxnSpLocks/>
          </p:cNvCxnSpPr>
          <p:nvPr/>
        </p:nvCxnSpPr>
        <p:spPr>
          <a:xfrm>
            <a:off x="5105400" y="6829425"/>
            <a:ext cx="423257" cy="39225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58A1B-2FFC-DEC5-DE3D-68BEE9F6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C9B2B-C5E4-3825-CE51-D6C553D5B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360" y="2097258"/>
            <a:ext cx="1939766" cy="513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41B964-E98A-D9D3-3E18-9259A4EA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6" y="2097257"/>
            <a:ext cx="1939766" cy="5131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35D6CF-AB8F-BC1F-9B77-D2D65951878E}"/>
              </a:ext>
            </a:extLst>
          </p:cNvPr>
          <p:cNvSpPr/>
          <p:nvPr/>
        </p:nvSpPr>
        <p:spPr>
          <a:xfrm>
            <a:off x="398487" y="7065819"/>
            <a:ext cx="1587068" cy="204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86BDEA-51E8-E6CF-7DD6-6E0A2862F9D8}"/>
              </a:ext>
            </a:extLst>
          </p:cNvPr>
          <p:cNvSpPr/>
          <p:nvPr/>
        </p:nvSpPr>
        <p:spPr>
          <a:xfrm>
            <a:off x="398486" y="4759598"/>
            <a:ext cx="4042885" cy="430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F822-C959-D5DC-B360-FC75085CDAA9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Πώς να συντάξω τον φάκελο αίτησης;</a:t>
            </a:r>
            <a:endParaRPr lang="en-US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DB80F-4C38-1EF5-9498-0D2940B7455C}"/>
              </a:ext>
            </a:extLst>
          </p:cNvPr>
          <p:cNvSpPr txBox="1"/>
          <p:nvPr/>
        </p:nvSpPr>
        <p:spPr>
          <a:xfrm>
            <a:off x="0" y="968277"/>
            <a:ext cx="68580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Για να επισυνάψετε τα απαραίτητα έγγραφα κάνετε κλικ στο εικονίδιο του συνδετήρα.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AEC65F-A19D-2F2E-0EBB-2A1D22A5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9" y="1423834"/>
            <a:ext cx="6572250" cy="58514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EAF858-636B-AAB5-0169-ACD00951A9A1}"/>
              </a:ext>
            </a:extLst>
          </p:cNvPr>
          <p:cNvSpPr/>
          <p:nvPr/>
        </p:nvSpPr>
        <p:spPr>
          <a:xfrm>
            <a:off x="5926023" y="4962524"/>
            <a:ext cx="322671" cy="542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2DEF1C-309E-B0B6-C81B-763EC57DDEF1}"/>
              </a:ext>
            </a:extLst>
          </p:cNvPr>
          <p:cNvCxnSpPr>
            <a:cxnSpLocks/>
          </p:cNvCxnSpPr>
          <p:nvPr/>
        </p:nvCxnSpPr>
        <p:spPr>
          <a:xfrm>
            <a:off x="5219994" y="3990975"/>
            <a:ext cx="867364" cy="110100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3B71F2-F3EC-E8C4-9361-BBB385D08E0E}"/>
              </a:ext>
            </a:extLst>
          </p:cNvPr>
          <p:cNvSpPr txBox="1"/>
          <p:nvPr/>
        </p:nvSpPr>
        <p:spPr>
          <a:xfrm>
            <a:off x="0" y="7787636"/>
            <a:ext cx="6858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Αφού κάνετε κλικ στο συνδετήρα, ανοίγει το παρακάτω παράθυρο. Για να επισυνάψετε έγγραφα κάνετε κλικ στο πλαίσιο ή σύρετε τα έγγραφα.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408FB-68BF-E442-FA5F-B6DA3E72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8" y="8625203"/>
            <a:ext cx="5275605" cy="356679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29257AB-CF41-BACE-5DAF-10927571B004}"/>
              </a:ext>
            </a:extLst>
          </p:cNvPr>
          <p:cNvSpPr/>
          <p:nvPr/>
        </p:nvSpPr>
        <p:spPr>
          <a:xfrm>
            <a:off x="1314450" y="9734550"/>
            <a:ext cx="3905544" cy="819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79FA8B-E7D0-BF64-EC52-28B95FA641EE}"/>
              </a:ext>
            </a:extLst>
          </p:cNvPr>
          <p:cNvCxnSpPr>
            <a:cxnSpLocks/>
          </p:cNvCxnSpPr>
          <p:nvPr/>
        </p:nvCxnSpPr>
        <p:spPr>
          <a:xfrm flipH="1">
            <a:off x="4358276" y="8745915"/>
            <a:ext cx="251824" cy="106323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6C2E2-39F7-0708-0DA1-74B7C87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55C9B-6957-F477-AF46-CF6C0E34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12" y="2326832"/>
            <a:ext cx="1677964" cy="740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EDE31-A0F9-783B-932B-0DD55EAB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41" y="5026024"/>
            <a:ext cx="3426709" cy="2092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7AA87-470A-D747-DA61-DB9DA48C0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59" y="2326832"/>
            <a:ext cx="1677964" cy="740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90D415-532F-C555-9013-87F09249F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76" y="1542610"/>
            <a:ext cx="1059301" cy="2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F822-C959-D5DC-B360-FC75085CDAA9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Πώς να ανεβάσω (και να επιβεβαιώσω ότι) ανέβηκαν τα συνημμένα);</a:t>
            </a:r>
            <a:endParaRPr lang="en-US" sz="18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B71F2-F3EC-E8C4-9361-BBB385D08E0E}"/>
              </a:ext>
            </a:extLst>
          </p:cNvPr>
          <p:cNvSpPr txBox="1"/>
          <p:nvPr/>
        </p:nvSpPr>
        <p:spPr>
          <a:xfrm>
            <a:off x="0" y="728995"/>
            <a:ext cx="68580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Τα έγγραφα που έχουν φορτωθεί θα εμφανιστούν κάτω από το πλαίσιο.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466F12-6DC1-324B-E3F1-8F3E4F42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1236117"/>
            <a:ext cx="5954241" cy="40177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9257AB-CF41-BACE-5DAF-10927571B004}"/>
              </a:ext>
            </a:extLst>
          </p:cNvPr>
          <p:cNvSpPr/>
          <p:nvPr/>
        </p:nvSpPr>
        <p:spPr>
          <a:xfrm>
            <a:off x="1025969" y="2422940"/>
            <a:ext cx="4386333" cy="112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79FA8B-E7D0-BF64-EC52-28B95FA641EE}"/>
              </a:ext>
            </a:extLst>
          </p:cNvPr>
          <p:cNvCxnSpPr>
            <a:cxnSpLocks/>
          </p:cNvCxnSpPr>
          <p:nvPr/>
        </p:nvCxnSpPr>
        <p:spPr>
          <a:xfrm>
            <a:off x="4872596" y="1514689"/>
            <a:ext cx="56700" cy="124543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7319A68-9F6C-1F95-2363-F387C762329C}"/>
              </a:ext>
            </a:extLst>
          </p:cNvPr>
          <p:cNvSpPr/>
          <p:nvPr/>
        </p:nvSpPr>
        <p:spPr>
          <a:xfrm>
            <a:off x="959294" y="3728341"/>
            <a:ext cx="2367127" cy="38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A3972-B927-7B61-4B17-23BB2AA5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0" y="6944290"/>
            <a:ext cx="5954240" cy="4729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9A79A-CC0C-F428-2DBE-EF4D54982654}"/>
              </a:ext>
            </a:extLst>
          </p:cNvPr>
          <p:cNvSpPr txBox="1"/>
          <p:nvPr/>
        </p:nvSpPr>
        <p:spPr>
          <a:xfrm>
            <a:off x="0" y="5677598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b="1" u="sng" dirty="0"/>
              <a:t>Πώς αλλιώς μπορώ να επιβεβαιώσω; </a:t>
            </a:r>
            <a:r>
              <a:rPr lang="el-GR" sz="1200" dirty="0"/>
              <a:t>Μπορείτε να δείτε το χρώμα του συνδετήρα. Εάν είναι </a:t>
            </a:r>
            <a:r>
              <a:rPr lang="el-GR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πράσινο</a:t>
            </a:r>
            <a:r>
              <a:rPr lang="el-GR" sz="1200" dirty="0"/>
              <a:t>, τότε σημαίνει ότι τουλάχιστον ένα (1) έγγραφο έχει ανεβεί σε αυτό το σημείο. Εάν είναι </a:t>
            </a:r>
            <a:r>
              <a:rPr lang="el-GR" sz="1200" dirty="0">
                <a:solidFill>
                  <a:srgbClr val="C00000"/>
                </a:solidFill>
              </a:rPr>
              <a:t>κόκκινο</a:t>
            </a:r>
            <a:r>
              <a:rPr lang="el-GR" sz="1200" dirty="0"/>
              <a:t> σημαίνει ότι δεν έχει γίνει επισύναψη αρχείου. </a:t>
            </a:r>
            <a:br>
              <a:rPr lang="el-GR" sz="1200" dirty="0"/>
            </a:br>
            <a:br>
              <a:rPr lang="el-GR" sz="1200" dirty="0"/>
            </a:br>
            <a:r>
              <a:rPr lang="el-GR" sz="1200" dirty="0"/>
              <a:t>Μπορείτε επίσης να κάνετε κλικ πάνω στον εκάστοτε συνδετήρα για να δείτε ποια έγγραφα έχουν ανεβεί σε αυτό το σημείο.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6D64E-2E7B-6FAE-1684-3B6525B2D40A}"/>
              </a:ext>
            </a:extLst>
          </p:cNvPr>
          <p:cNvSpPr/>
          <p:nvPr/>
        </p:nvSpPr>
        <p:spPr>
          <a:xfrm>
            <a:off x="5578919" y="10508095"/>
            <a:ext cx="307531" cy="931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1BDB6-75C6-25E2-786A-A1FA9E7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C93C-A801-CB75-3F33-29A66D2EE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82" y="10585774"/>
            <a:ext cx="2916382" cy="9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F822-C959-D5DC-B360-FC75085CDAA9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Πώς να επιβεβαιώσω ότι υποβλήθηκε επιτυχώς ο φάκελος αίτησης;</a:t>
            </a:r>
            <a:endParaRPr lang="en-US" sz="18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B71F2-F3EC-E8C4-9361-BBB385D08E0E}"/>
              </a:ext>
            </a:extLst>
          </p:cNvPr>
          <p:cNvSpPr txBox="1"/>
          <p:nvPr/>
        </p:nvSpPr>
        <p:spPr>
          <a:xfrm>
            <a:off x="0" y="728995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Αφού έχετε τελειώσει με την επισύναψη των εγγράφων, κάνετε κλικ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Επόμενο Βήμα</a:t>
            </a:r>
            <a:r>
              <a:rPr lang="el-GR" sz="1200" dirty="0"/>
              <a:t>.</a:t>
            </a:r>
          </a:p>
          <a:p>
            <a:r>
              <a:rPr lang="el-GR" sz="1200" dirty="0"/>
              <a:t>Στην επόμενη σελίδα επιβεβαιώστε τα στοιχεία σας και κάνετε κλικ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Αποθήκευση</a:t>
            </a:r>
            <a:r>
              <a:rPr lang="el-GR" sz="1200" dirty="0"/>
              <a:t>. Στη συνέχεια κάνετε κλικ πάλι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Επόμενο Βήμα</a:t>
            </a:r>
            <a:r>
              <a:rPr lang="el-GR" sz="1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18C9-0398-CFD6-F1C2-E26F9CD6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9" y="1366952"/>
            <a:ext cx="5354415" cy="48925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6D64E-2E7B-6FAE-1684-3B6525B2D40A}"/>
              </a:ext>
            </a:extLst>
          </p:cNvPr>
          <p:cNvSpPr/>
          <p:nvPr/>
        </p:nvSpPr>
        <p:spPr>
          <a:xfrm>
            <a:off x="4822227" y="5951987"/>
            <a:ext cx="1001536" cy="305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2FC6A-A1AE-341C-FEC1-A374992D4C48}"/>
              </a:ext>
            </a:extLst>
          </p:cNvPr>
          <p:cNvSpPr/>
          <p:nvPr/>
        </p:nvSpPr>
        <p:spPr>
          <a:xfrm>
            <a:off x="4734743" y="5199487"/>
            <a:ext cx="850061" cy="245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9F38A-D056-A218-B476-A3677DDA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9" y="8459072"/>
            <a:ext cx="5676900" cy="2365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D76CAB-4974-BE70-B201-529380403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622" y="11153688"/>
            <a:ext cx="2630467" cy="3396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84F6D0-68DE-BA88-EA6D-2191D3529C8E}"/>
              </a:ext>
            </a:extLst>
          </p:cNvPr>
          <p:cNvSpPr txBox="1"/>
          <p:nvPr/>
        </p:nvSpPr>
        <p:spPr>
          <a:xfrm>
            <a:off x="0" y="7124356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Μετά τον έλεγχο των στοιχείων σας το επόμενο στάδιο είναι η επισκόπηση του φακέλου αίτησης σας. </a:t>
            </a:r>
            <a:br>
              <a:rPr lang="el-GR" sz="1200" dirty="0"/>
            </a:br>
            <a:br>
              <a:rPr lang="el-GR" sz="1200" dirty="0"/>
            </a:br>
            <a:r>
              <a:rPr lang="el-GR" sz="1200" dirty="0"/>
              <a:t>1: Αφού ολοκληρώσετε τον έλεγχο σας κι είστε έτοιμοι για την υποβολή φακέλου αίτησης, κάνετε κλικ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Αποθήκευση προσχεδίου Προσφοράς/Απάντησης</a:t>
            </a:r>
            <a:r>
              <a:rPr lang="el-GR" sz="1200" dirty="0"/>
              <a:t>. </a:t>
            </a:r>
          </a:p>
          <a:p>
            <a:r>
              <a:rPr lang="el-GR" sz="1200" dirty="0"/>
              <a:t>2: Στη συνέχεια, για να υποβάλλετε το φάκελο αίτησης κάνετε κλικ στο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κουμπί Οριστική Υποβολή Προσφοράς/Απάντησης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A040A-0C0D-6B9B-F629-D5FF849EA3A7}"/>
              </a:ext>
            </a:extLst>
          </p:cNvPr>
          <p:cNvSpPr/>
          <p:nvPr/>
        </p:nvSpPr>
        <p:spPr>
          <a:xfrm>
            <a:off x="3561622" y="10441875"/>
            <a:ext cx="2500432" cy="354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E2BBFE-BC66-31DE-A080-D8F697E7A75B}"/>
              </a:ext>
            </a:extLst>
          </p:cNvPr>
          <p:cNvSpPr/>
          <p:nvPr/>
        </p:nvSpPr>
        <p:spPr>
          <a:xfrm>
            <a:off x="3561622" y="11077792"/>
            <a:ext cx="2630466" cy="399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FB8C2F-A99B-38E3-3212-4887D78D3938}"/>
              </a:ext>
            </a:extLst>
          </p:cNvPr>
          <p:cNvCxnSpPr>
            <a:cxnSpLocks/>
          </p:cNvCxnSpPr>
          <p:nvPr/>
        </p:nvCxnSpPr>
        <p:spPr>
          <a:xfrm flipH="1">
            <a:off x="6192089" y="9301990"/>
            <a:ext cx="190843" cy="175528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A968B8-D6D7-572E-323C-AB6432B85F81}"/>
              </a:ext>
            </a:extLst>
          </p:cNvPr>
          <p:cNvCxnSpPr>
            <a:cxnSpLocks/>
          </p:cNvCxnSpPr>
          <p:nvPr/>
        </p:nvCxnSpPr>
        <p:spPr>
          <a:xfrm flipH="1">
            <a:off x="6062054" y="9301990"/>
            <a:ext cx="320878" cy="113988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0AAC6-B776-9BFD-B858-386AFD6E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E1B64-398D-6143-F4A0-B3BAB9266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39" y="2655258"/>
            <a:ext cx="922100" cy="138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3DFCDC-1019-8A16-5630-348BDD0F8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02" y="2627712"/>
            <a:ext cx="1061512" cy="159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D0BA0-73D3-8E0D-3E86-E6F0B4930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96" y="3904706"/>
            <a:ext cx="922100" cy="147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287A76-3D40-5C53-EFBF-4432AAB0F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02" y="3071858"/>
            <a:ext cx="922100" cy="138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DAA6B5-B22E-0473-FFB3-BA8224531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594" y="3978299"/>
            <a:ext cx="922100" cy="735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065C55-89AA-16CA-C545-6AF720769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39" y="8857086"/>
            <a:ext cx="1540749" cy="2314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A0FCA-2CDA-515C-D313-479C56E37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004" y="4388131"/>
            <a:ext cx="1338832" cy="1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7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F822-C959-D5DC-B360-FC75085CDAA9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Πώς να επιβεβαιώσω ότι υποβλήθηκε επιτυχώς ο φάκελος αίτησης;</a:t>
            </a:r>
            <a:endParaRPr lang="en-US" sz="18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B71F2-F3EC-E8C4-9361-BBB385D08E0E}"/>
              </a:ext>
            </a:extLst>
          </p:cNvPr>
          <p:cNvSpPr txBox="1"/>
          <p:nvPr/>
        </p:nvSpPr>
        <p:spPr>
          <a:xfrm>
            <a:off x="-11907" y="855676"/>
            <a:ext cx="6858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Αφού κάνετε κλικ στο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κουμπί Οριστική Υποβολή Προσφοράς/Απάντησης</a:t>
            </a:r>
            <a:r>
              <a:rPr lang="el-GR" sz="1200" dirty="0"/>
              <a:t>, το σύστημα ζήτα ακόμα μία επιβεβαίωση, κάνετε κλικ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Υποβολή</a:t>
            </a:r>
            <a:r>
              <a:rPr lang="el-GR" sz="1200" dirty="0"/>
              <a:t> για να υποβάλλετε τον φάκελο αίτησης σας.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9C496-4ADF-76BE-7797-831F7075A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" b="23141"/>
          <a:stretch/>
        </p:blipFill>
        <p:spPr>
          <a:xfrm>
            <a:off x="681036" y="1443581"/>
            <a:ext cx="5472113" cy="2985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0304C5-E2E1-1149-EC9A-3C82EE9C4490}"/>
              </a:ext>
            </a:extLst>
          </p:cNvPr>
          <p:cNvSpPr/>
          <p:nvPr/>
        </p:nvSpPr>
        <p:spPr>
          <a:xfrm>
            <a:off x="2400300" y="3371849"/>
            <a:ext cx="876300" cy="339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41B33-0EF9-97C2-FB0D-860C52A40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48" y="5743575"/>
            <a:ext cx="5793504" cy="5569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348D32-60F7-AEDF-D971-D041850595C3}"/>
              </a:ext>
            </a:extLst>
          </p:cNvPr>
          <p:cNvSpPr txBox="1"/>
          <p:nvPr/>
        </p:nvSpPr>
        <p:spPr>
          <a:xfrm>
            <a:off x="-29805" y="5025883"/>
            <a:ext cx="6858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Αφού έχετε υποβάλλει το φάκελο αίτησης σας, μπορείτε να επιβεβαιώσετε την επιτυχή υποβολή ανοίγοντας την καρτέλα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ΓΕΝΙΚΑ</a:t>
            </a:r>
            <a:r>
              <a:rPr lang="el-GR" sz="1200" dirty="0"/>
              <a:t> του διαγωνισμού. </a:t>
            </a:r>
          </a:p>
          <a:p>
            <a:r>
              <a:rPr lang="el-GR" sz="1200" dirty="0"/>
              <a:t>Κάτω από την ενότητα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ΠΡΟΣΦΟΡΕΣ/ΑΠΑΝΤΗΣΕΙΣ </a:t>
            </a:r>
            <a:r>
              <a:rPr lang="el-GR" sz="1200" dirty="0"/>
              <a:t>θα βρείτε τον υποβεβλημένο φάκελο σας.</a:t>
            </a:r>
            <a:br>
              <a:rPr lang="el-GR" sz="1200" dirty="0"/>
            </a:br>
            <a:endParaRPr lang="el-GR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E94C81-6089-1453-A1CE-0E3DE57B4979}"/>
              </a:ext>
            </a:extLst>
          </p:cNvPr>
          <p:cNvSpPr/>
          <p:nvPr/>
        </p:nvSpPr>
        <p:spPr>
          <a:xfrm>
            <a:off x="681035" y="10639426"/>
            <a:ext cx="3405189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A8D7DC-B568-6704-D943-BE8E97A596B8}"/>
              </a:ext>
            </a:extLst>
          </p:cNvPr>
          <p:cNvCxnSpPr>
            <a:cxnSpLocks/>
          </p:cNvCxnSpPr>
          <p:nvPr/>
        </p:nvCxnSpPr>
        <p:spPr>
          <a:xfrm flipH="1">
            <a:off x="3429000" y="9467850"/>
            <a:ext cx="657224" cy="106944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DDF8629-98CB-8A03-8C85-E2B6A4394983}"/>
              </a:ext>
            </a:extLst>
          </p:cNvPr>
          <p:cNvSpPr/>
          <p:nvPr/>
        </p:nvSpPr>
        <p:spPr>
          <a:xfrm>
            <a:off x="579872" y="6896100"/>
            <a:ext cx="496453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E02E9-6F01-96C4-D239-8F42338F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72C09-AF6C-313A-0EB0-FBAA57B12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531" y="6277125"/>
            <a:ext cx="1725655" cy="325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DB845-46C0-A473-D8D8-9EDDB8A56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20" y="6304915"/>
            <a:ext cx="1710996" cy="297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9E4F1-E5BB-E496-1C8B-897ABE468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11" y="8591580"/>
            <a:ext cx="3599480" cy="4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F822-C959-D5DC-B360-FC75085CDAA9}"/>
              </a:ext>
            </a:extLst>
          </p:cNvPr>
          <p:cNvSpPr txBox="1"/>
          <p:nvPr/>
        </p:nvSpPr>
        <p:spPr>
          <a:xfrm>
            <a:off x="0" y="1295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Λειτουργικότητα επικοινωνία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</a:rPr>
              <a:t>ς</a:t>
            </a:r>
            <a:endParaRPr lang="en-US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58E8E-D9E3-A58D-9334-27B0CB93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1" y="1347593"/>
            <a:ext cx="6329378" cy="3472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C7842-07E5-D628-FF10-64349E415837}"/>
              </a:ext>
            </a:extLst>
          </p:cNvPr>
          <p:cNvSpPr txBox="1"/>
          <p:nvPr/>
        </p:nvSpPr>
        <p:spPr>
          <a:xfrm>
            <a:off x="0" y="1009713"/>
            <a:ext cx="68580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Η επικοινωνία για την πρόσκληση εγγραφής βρίσκεται στην καρτέλα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ΕΠΙΚΟΙΝΩΝΙΑ</a:t>
            </a:r>
            <a:r>
              <a:rPr lang="el-GR" sz="12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1CDB6-B95C-67A4-7DF2-89E0EDDAA9CC}"/>
              </a:ext>
            </a:extLst>
          </p:cNvPr>
          <p:cNvSpPr/>
          <p:nvPr/>
        </p:nvSpPr>
        <p:spPr>
          <a:xfrm>
            <a:off x="4830354" y="3020324"/>
            <a:ext cx="703671" cy="224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05C4BE-0419-D2C8-C8B7-57E669B841CB}"/>
              </a:ext>
            </a:extLst>
          </p:cNvPr>
          <p:cNvCxnSpPr>
            <a:cxnSpLocks/>
          </p:cNvCxnSpPr>
          <p:nvPr/>
        </p:nvCxnSpPr>
        <p:spPr>
          <a:xfrm flipH="1" flipV="1">
            <a:off x="5378351" y="3288435"/>
            <a:ext cx="311347" cy="68033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180116-BF0F-C9DE-763A-187CC47A8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5" y="5355083"/>
            <a:ext cx="6593689" cy="2276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92E04-D2F0-F2E1-7596-ACEB53C4DE38}"/>
              </a:ext>
            </a:extLst>
          </p:cNvPr>
          <p:cNvSpPr txBox="1"/>
          <p:nvPr/>
        </p:nvSpPr>
        <p:spPr>
          <a:xfrm>
            <a:off x="0" y="5047209"/>
            <a:ext cx="6858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Κάνετε κλικ στην καρτέλα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ΕΠΙΚΟΙΝΩΝΙΑ </a:t>
            </a:r>
            <a:r>
              <a:rPr lang="el-GR" sz="1200" dirty="0"/>
              <a:t>για να δείτε/συντάξετε επικοινωνίες για την πρόσκληση εγγραφής.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DF2EB7-CF04-F7A2-0497-980E22C57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394" y="8581046"/>
            <a:ext cx="3913210" cy="32631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F1DB7D-DD15-2BEF-DC29-A149768BA5DD}"/>
              </a:ext>
            </a:extLst>
          </p:cNvPr>
          <p:cNvSpPr txBox="1"/>
          <p:nvPr/>
        </p:nvSpPr>
        <p:spPr>
          <a:xfrm>
            <a:off x="0" y="806047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l-GR" sz="1200" dirty="0"/>
              <a:t>Για τη σύνταξη επικοινωνίας, κάνετε κλικ στο            και στη συνέχεια μπορείτε να συμπληρώσετε το κείμενο και να επισυνάψετε έγγραφα. Για να σταλεί η επικοινωνία κάνετε κλικ στο κουμπί </a:t>
            </a:r>
            <a:r>
              <a:rPr lang="el-GR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Αποστολή Μηνύματος</a:t>
            </a:r>
            <a:r>
              <a:rPr lang="el-GR" sz="12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3FA5C-4331-6339-B1E1-E8E68EE0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028" y="8023449"/>
            <a:ext cx="257206" cy="2572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91DB94-BF88-0C46-A9FF-2482F4F746B5}"/>
              </a:ext>
            </a:extLst>
          </p:cNvPr>
          <p:cNvSpPr/>
          <p:nvPr/>
        </p:nvSpPr>
        <p:spPr>
          <a:xfrm>
            <a:off x="1548594" y="10732135"/>
            <a:ext cx="1537506" cy="450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D95B19-C2D2-C590-930D-9680B318137C}"/>
              </a:ext>
            </a:extLst>
          </p:cNvPr>
          <p:cNvSpPr/>
          <p:nvPr/>
        </p:nvSpPr>
        <p:spPr>
          <a:xfrm>
            <a:off x="3214378" y="6268736"/>
            <a:ext cx="471798" cy="389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339430-86DD-AE08-9AF7-3618A9B7EC84}"/>
              </a:ext>
            </a:extLst>
          </p:cNvPr>
          <p:cNvCxnSpPr>
            <a:cxnSpLocks/>
          </p:cNvCxnSpPr>
          <p:nvPr/>
        </p:nvCxnSpPr>
        <p:spPr>
          <a:xfrm flipH="1" flipV="1">
            <a:off x="3606701" y="6574560"/>
            <a:ext cx="311347" cy="68033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16DE5D2-9621-BD4A-FBDE-0E019B301B74}"/>
              </a:ext>
            </a:extLst>
          </p:cNvPr>
          <p:cNvSpPr/>
          <p:nvPr/>
        </p:nvSpPr>
        <p:spPr>
          <a:xfrm>
            <a:off x="4152192" y="11456126"/>
            <a:ext cx="1143708" cy="291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EE22F-663D-C1BA-D536-3F1955D9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9562-D9C9-42BD-A9D1-CD537EB3D70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B0C8E-4A89-A066-E94D-44C70B3E7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777" y="2333519"/>
            <a:ext cx="1474478" cy="515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649D1-AB51-68A1-AB41-5BAF45604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394" y="2347844"/>
            <a:ext cx="1474478" cy="5158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588E8A-1B35-6CC7-3017-A1ED5F3BC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507" y="4385338"/>
            <a:ext cx="3110475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634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Σύντομος Οδηγός για το sourceONE  Προμηθευτής</dc:title>
  <dc:creator>Panagiotis Voutyras</dc:creator>
  <cp:lastModifiedBy>Athina Giatse</cp:lastModifiedBy>
  <cp:revision>37</cp:revision>
  <dcterms:created xsi:type="dcterms:W3CDTF">2024-03-28T07:25:34Z</dcterms:created>
  <dcterms:modified xsi:type="dcterms:W3CDTF">2024-05-17T14:51:12Z</dcterms:modified>
</cp:coreProperties>
</file>