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0" r:id="rId10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634" y="-22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FA6CC-7C61-4077-912A-118EC0AEA609}" type="datetimeFigureOut">
              <a:rPr lang="en-US" smtClean="0"/>
              <a:t>21-May-24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63B40-6209-4817-8D59-DD76821142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322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4F7C-BFEC-4AAC-A0D3-3F59E75BCEA1}" type="datetime1">
              <a:rPr lang="en-US" smtClean="0"/>
              <a:t>21-May-24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935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5A5E65-6036-4166-81C1-DF3441E3BB4A}" type="datetime1">
              <a:rPr lang="en-US" smtClean="0"/>
              <a:t>21-May-24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980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9B9A7-0D3F-4FF1-9525-81DDECF358C2}" type="datetime1">
              <a:rPr lang="en-US" smtClean="0"/>
              <a:t>21-May-24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8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E1CF3-A2DF-44C9-AA47-41469E5F0B2F}" type="datetime1">
              <a:rPr lang="en-US" smtClean="0"/>
              <a:t>21-May-24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12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90BC-01F6-407E-8D8A-1273033DD2E2}" type="datetime1">
              <a:rPr lang="en-US" smtClean="0"/>
              <a:t>21-May-24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772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D3D02-6C80-4990-A911-C771ECAB840B}" type="datetime1">
              <a:rPr lang="en-US" smtClean="0"/>
              <a:t>21-May-24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3359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3DC21-6D01-4A13-A0ED-7ABFDF93CD54}" type="datetime1">
              <a:rPr lang="en-US" smtClean="0"/>
              <a:t>21-May-24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44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1DF72-8BC7-4A76-8C36-13B6FA966B14}" type="datetime1">
              <a:rPr lang="en-US" smtClean="0"/>
              <a:t>21-May-24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59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D973D-C06B-4345-BB9D-B6DBD4842D52}" type="datetime1">
              <a:rPr lang="en-US" smtClean="0"/>
              <a:t>21-May-24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206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09F04-8C0E-4024-A10C-4BAB376527EE}" type="datetime1">
              <a:rPr lang="en-US" smtClean="0"/>
              <a:t>21-May-24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2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5DCFE-7E9A-4E8C-9777-D9BA36BA8C5E}" type="datetime1">
              <a:rPr lang="en-US" smtClean="0"/>
              <a:t>21-May-24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84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C0B3E9D-A259-460E-8E91-5BF8310327DC}" type="datetime1">
              <a:rPr lang="en-US" smtClean="0"/>
              <a:t>21-May-24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FB9562-D9C9-42BD-A9D1-CD537EB3D7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4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arketsite.gr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AB224172-6081-0ED4-CB99-52C036092006}"/>
              </a:ext>
            </a:extLst>
          </p:cNvPr>
          <p:cNvSpPr txBox="1"/>
          <p:nvPr/>
        </p:nvSpPr>
        <p:spPr>
          <a:xfrm>
            <a:off x="0" y="12954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How do I connect to </a:t>
            </a:r>
            <a:r>
              <a:rPr lang="en-US" b="1" dirty="0" err="1"/>
              <a:t>sourceONE</a:t>
            </a:r>
            <a:r>
              <a:rPr lang="en-US" b="1" dirty="0"/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4E1B255-AEA0-3EB3-0675-5B15F3B3E880}"/>
              </a:ext>
            </a:extLst>
          </p:cNvPr>
          <p:cNvSpPr txBox="1"/>
          <p:nvPr/>
        </p:nvSpPr>
        <p:spPr>
          <a:xfrm>
            <a:off x="543890" y="793670"/>
            <a:ext cx="577021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l-GR" sz="1200" dirty="0"/>
              <a:t>1. </a:t>
            </a:r>
            <a:r>
              <a:rPr lang="en-US" sz="1200" dirty="0"/>
              <a:t>Visit the </a:t>
            </a:r>
            <a:r>
              <a:rPr lang="en-US" sz="1200" dirty="0">
                <a:hlinkClick r:id="rId2"/>
              </a:rPr>
              <a:t>www.marketsite.gr</a:t>
            </a:r>
            <a:endParaRPr lang="el-GR" sz="1200" dirty="0"/>
          </a:p>
          <a:p>
            <a:r>
              <a:rPr lang="el-GR" sz="1200" dirty="0"/>
              <a:t>2. </a:t>
            </a:r>
            <a:r>
              <a:rPr lang="en-US" sz="1200" dirty="0"/>
              <a:t>Click the button </a:t>
            </a:r>
            <a:r>
              <a:rPr lang="en-US" sz="12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LOGIN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86A73F0-9E44-3359-46CE-C6C05585F46F}"/>
              </a:ext>
            </a:extLst>
          </p:cNvPr>
          <p:cNvSpPr txBox="1"/>
          <p:nvPr/>
        </p:nvSpPr>
        <p:spPr>
          <a:xfrm>
            <a:off x="387191" y="4595106"/>
            <a:ext cx="5770218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/>
              <a:t>3</a:t>
            </a:r>
            <a:r>
              <a:rPr lang="el-GR" sz="1200" dirty="0"/>
              <a:t>. </a:t>
            </a:r>
            <a:r>
              <a:rPr lang="en-US" sz="1200" dirty="0"/>
              <a:t>Enter your username and password</a:t>
            </a:r>
            <a:endParaRPr lang="el-GR" sz="1200" dirty="0"/>
          </a:p>
          <a:p>
            <a:r>
              <a:rPr lang="en-US" sz="1200" dirty="0"/>
              <a:t>4</a:t>
            </a:r>
            <a:r>
              <a:rPr lang="el-GR" sz="1200" dirty="0"/>
              <a:t>. </a:t>
            </a:r>
            <a:r>
              <a:rPr lang="en-US" sz="1200" dirty="0"/>
              <a:t>Click the button </a:t>
            </a:r>
            <a:r>
              <a:rPr lang="el-GR" sz="1200" dirty="0"/>
              <a:t> </a:t>
            </a:r>
            <a:r>
              <a:rPr lang="en-US" sz="1200" dirty="0"/>
              <a:t>Sign in </a:t>
            </a:r>
            <a:endParaRPr lang="en-US" sz="12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7E9C0A1-AF0D-FB45-ACCD-87E68D23F348}"/>
              </a:ext>
            </a:extLst>
          </p:cNvPr>
          <p:cNvSpPr txBox="1"/>
          <p:nvPr/>
        </p:nvSpPr>
        <p:spPr>
          <a:xfrm>
            <a:off x="543890" y="8472626"/>
            <a:ext cx="5770218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l-GR" sz="1200" dirty="0"/>
              <a:t>5. </a:t>
            </a:r>
            <a:r>
              <a:rPr lang="en-US" sz="1200" dirty="0"/>
              <a:t>Under the section</a:t>
            </a:r>
            <a:r>
              <a:rPr lang="el-GR" sz="1200" dirty="0"/>
              <a:t> </a:t>
            </a:r>
            <a:r>
              <a:rPr lang="en-US" sz="1200" dirty="0">
                <a:solidFill>
                  <a:schemeClr val="tx2">
                    <a:lumMod val="50000"/>
                    <a:lumOff val="50000"/>
                  </a:schemeClr>
                </a:solidFill>
              </a:rPr>
              <a:t>My applications</a:t>
            </a:r>
            <a:r>
              <a:rPr lang="el-GR" sz="1200" dirty="0"/>
              <a:t>, </a:t>
            </a:r>
            <a:r>
              <a:rPr lang="en-US" sz="1200" dirty="0"/>
              <a:t>click the </a:t>
            </a:r>
            <a:r>
              <a:rPr lang="en-US" sz="1200" dirty="0" err="1">
                <a:solidFill>
                  <a:schemeClr val="tx2">
                    <a:lumMod val="50000"/>
                    <a:lumOff val="50000"/>
                  </a:schemeClr>
                </a:solidFill>
              </a:rPr>
              <a:t>sourceONE</a:t>
            </a:r>
            <a:endParaRPr lang="el-GR" sz="1200" dirty="0">
              <a:solidFill>
                <a:schemeClr val="tx2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30CBBF3-9BB9-90E3-AE6A-6C62B491E494}"/>
              </a:ext>
            </a:extLst>
          </p:cNvPr>
          <p:cNvSpPr/>
          <p:nvPr/>
        </p:nvSpPr>
        <p:spPr>
          <a:xfrm>
            <a:off x="1683311" y="3829075"/>
            <a:ext cx="545539" cy="2769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9E5AE87-9AE8-62C0-2F56-974F94F9A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1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2DE0988-C586-0CD7-39EE-7730E86B4B84}"/>
              </a:ext>
            </a:extLst>
          </p:cNvPr>
          <p:cNvSpPr/>
          <p:nvPr/>
        </p:nvSpPr>
        <p:spPr>
          <a:xfrm>
            <a:off x="5230091" y="9476509"/>
            <a:ext cx="575630" cy="900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noFill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94B68CA6-55C6-37BD-A725-B0C56BCBD4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691862"/>
            <a:ext cx="6005514" cy="260080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B68EDB4-378C-5BE5-D4DD-485530A2FD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583" y="5028597"/>
            <a:ext cx="4401033" cy="3198223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0C8EE0CC-1D6B-4755-AAA3-CFCA3665F8C8}"/>
              </a:ext>
            </a:extLst>
          </p:cNvPr>
          <p:cNvSpPr/>
          <p:nvPr/>
        </p:nvSpPr>
        <p:spPr>
          <a:xfrm>
            <a:off x="1683311" y="7631965"/>
            <a:ext cx="2720695" cy="35530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DF090CB2-570D-1C18-55C2-B5AC500CE89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141" y="8992960"/>
            <a:ext cx="6271717" cy="262283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AFACB50-3E18-C658-9035-6F977B28083F}"/>
              </a:ext>
            </a:extLst>
          </p:cNvPr>
          <p:cNvSpPr/>
          <p:nvPr/>
        </p:nvSpPr>
        <p:spPr>
          <a:xfrm>
            <a:off x="2038411" y="9663913"/>
            <a:ext cx="814156" cy="5684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8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6D5AA64-89CE-63ED-70C2-08760DED211E}"/>
              </a:ext>
            </a:extLst>
          </p:cNvPr>
          <p:cNvSpPr txBox="1"/>
          <p:nvPr/>
        </p:nvSpPr>
        <p:spPr>
          <a:xfrm>
            <a:off x="0" y="12954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How do I find the competition?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CA3D25-8A5C-2E7B-403D-B679CA59DBA6}"/>
              </a:ext>
            </a:extLst>
          </p:cNvPr>
          <p:cNvSpPr txBox="1"/>
          <p:nvPr/>
        </p:nvSpPr>
        <p:spPr>
          <a:xfrm>
            <a:off x="-85725" y="5090458"/>
            <a:ext cx="6858000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l-GR" sz="1200" dirty="0"/>
              <a:t>1: </a:t>
            </a:r>
            <a:r>
              <a:rPr lang="en-US" sz="1200" dirty="0"/>
              <a:t>Click to the button</a:t>
            </a:r>
            <a:r>
              <a:rPr lang="el-GR" sz="1200" dirty="0"/>
              <a:t>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INBOX </a:t>
            </a:r>
            <a:r>
              <a:rPr lang="en-US" sz="1200" dirty="0"/>
              <a:t>and then click to the button </a:t>
            </a:r>
            <a:r>
              <a:rPr lang="el-GR" sz="1200" dirty="0"/>
              <a:t>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ALL TENDERS</a:t>
            </a:r>
            <a:endParaRPr lang="el-GR" sz="1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  <a:p>
            <a:r>
              <a:rPr lang="el-GR" sz="1200" dirty="0"/>
              <a:t>2: </a:t>
            </a:r>
            <a:r>
              <a:rPr lang="en-US" sz="1200" dirty="0"/>
              <a:t>On the page that opens you can find the invitation by writing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Title</a:t>
            </a:r>
            <a:r>
              <a:rPr lang="el-GR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/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No. Reference</a:t>
            </a:r>
            <a:r>
              <a:rPr lang="el-GR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/>
              <a:t>of the competition or </a:t>
            </a:r>
            <a:r>
              <a:rPr lang="el-GR" sz="1200" dirty="0"/>
              <a:t>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Owner</a:t>
            </a:r>
            <a:r>
              <a:rPr lang="el-GR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1200" dirty="0"/>
              <a:t>of the competition </a:t>
            </a:r>
            <a:endParaRPr lang="el-GR" sz="1200" dirty="0"/>
          </a:p>
          <a:p>
            <a:r>
              <a:rPr lang="el-GR" sz="1200" dirty="0"/>
              <a:t>3: </a:t>
            </a:r>
            <a:r>
              <a:rPr lang="en-US" sz="1200" dirty="0"/>
              <a:t>Click on the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title </a:t>
            </a:r>
            <a:r>
              <a:rPr lang="en-US" sz="1200" dirty="0"/>
              <a:t>of the registration invitation in the list of results</a:t>
            </a:r>
            <a:endParaRPr lang="el-GR" sz="1200" dirty="0"/>
          </a:p>
          <a:p>
            <a:endParaRPr lang="el-GR" sz="1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C35596-EC37-6792-5CC7-AAD63BC2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8592CBB-543A-E445-E721-164AA3B62A08}"/>
              </a:ext>
            </a:extLst>
          </p:cNvPr>
          <p:cNvSpPr txBox="1"/>
          <p:nvPr/>
        </p:nvSpPr>
        <p:spPr>
          <a:xfrm>
            <a:off x="214367" y="566976"/>
            <a:ext cx="633597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100" b="1" u="sng" dirty="0">
                <a:solidFill>
                  <a:srgbClr val="7030A0"/>
                </a:solidFill>
              </a:rPr>
              <a:t>***</a:t>
            </a:r>
            <a:r>
              <a:rPr lang="en-US" sz="1100" u="sng" dirty="0">
                <a:solidFill>
                  <a:srgbClr val="7030A0"/>
                </a:solidFill>
              </a:rPr>
              <a:t>It should be clarified that even though the screens mention a tender, this is exclusively a call for interest and no tender is being held at this stage.</a:t>
            </a:r>
            <a:endParaRPr lang="en-US" sz="11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9649835-8060-953F-049A-89CE26B0DD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30874"/>
            <a:ext cx="6858000" cy="332576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85B9CBB9-1B41-8FC5-BDF0-0B3C9E5B7E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2454" y="4075697"/>
            <a:ext cx="1665289" cy="893991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ABE84D12-7418-AFE2-9239-BA0BBF2AA5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8779" y="1639292"/>
            <a:ext cx="632461" cy="12092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F962D98-C6ED-B476-CCE4-C1C05EEE1B48}"/>
              </a:ext>
            </a:extLst>
          </p:cNvPr>
          <p:cNvSpPr/>
          <p:nvPr/>
        </p:nvSpPr>
        <p:spPr>
          <a:xfrm>
            <a:off x="0" y="2631297"/>
            <a:ext cx="918673" cy="3596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27F1843-6985-2DC3-44E6-756AF480F346}"/>
              </a:ext>
            </a:extLst>
          </p:cNvPr>
          <p:cNvSpPr/>
          <p:nvPr/>
        </p:nvSpPr>
        <p:spPr>
          <a:xfrm>
            <a:off x="-1" y="3016843"/>
            <a:ext cx="918673" cy="14305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16A0548-D21C-ACE4-2826-C147D89307C7}"/>
              </a:ext>
            </a:extLst>
          </p:cNvPr>
          <p:cNvCxnSpPr>
            <a:cxnSpLocks/>
          </p:cNvCxnSpPr>
          <p:nvPr/>
        </p:nvCxnSpPr>
        <p:spPr>
          <a:xfrm flipH="1" flipV="1">
            <a:off x="716809" y="2893755"/>
            <a:ext cx="717055" cy="965070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9" name="Picture 28">
            <a:extLst>
              <a:ext uri="{FF2B5EF4-FFF2-40B4-BE49-F238E27FC236}">
                <a16:creationId xmlns:a16="http://schemas.microsoft.com/office/drawing/2014/main" id="{B56F04BE-2081-E7E7-B7EF-1C97C5EFAD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629" y="6096125"/>
            <a:ext cx="6858000" cy="322978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29ED7B0B-56BE-012F-D810-9CC63477618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657" y="8644214"/>
            <a:ext cx="4666243" cy="272756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37A229E2-2C43-4467-F02B-EAC02C47EF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8657" y="9011844"/>
            <a:ext cx="4666243" cy="272756"/>
          </a:xfrm>
          <a:prstGeom prst="rect">
            <a:avLst/>
          </a:prstGeom>
        </p:spPr>
      </p:pic>
      <p:sp>
        <p:nvSpPr>
          <p:cNvPr id="48" name="Rectangle 47">
            <a:extLst>
              <a:ext uri="{FF2B5EF4-FFF2-40B4-BE49-F238E27FC236}">
                <a16:creationId xmlns:a16="http://schemas.microsoft.com/office/drawing/2014/main" id="{87F51243-7650-B436-D192-7964C305224A}"/>
              </a:ext>
            </a:extLst>
          </p:cNvPr>
          <p:cNvSpPr/>
          <p:nvPr/>
        </p:nvSpPr>
        <p:spPr>
          <a:xfrm>
            <a:off x="2343150" y="6631294"/>
            <a:ext cx="2198370" cy="77016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766C656-F2F8-C16A-4C01-D621B2F36B8F}"/>
              </a:ext>
            </a:extLst>
          </p:cNvPr>
          <p:cNvSpPr/>
          <p:nvPr/>
        </p:nvSpPr>
        <p:spPr>
          <a:xfrm>
            <a:off x="1075336" y="8628007"/>
            <a:ext cx="1733550" cy="65659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767F4686-F381-4A38-2D9E-0D850ADCE361}"/>
              </a:ext>
            </a:extLst>
          </p:cNvPr>
          <p:cNvCxnSpPr>
            <a:cxnSpLocks/>
          </p:cNvCxnSpPr>
          <p:nvPr/>
        </p:nvCxnSpPr>
        <p:spPr>
          <a:xfrm flipH="1">
            <a:off x="3429000" y="6154590"/>
            <a:ext cx="849980" cy="408902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F6E94F4-990E-71AC-3FC9-3E8F8C3643E0}"/>
              </a:ext>
            </a:extLst>
          </p:cNvPr>
          <p:cNvCxnSpPr>
            <a:cxnSpLocks/>
          </p:cNvCxnSpPr>
          <p:nvPr/>
        </p:nvCxnSpPr>
        <p:spPr>
          <a:xfrm flipH="1" flipV="1">
            <a:off x="2925039" y="8779819"/>
            <a:ext cx="1034591" cy="439766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854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42F822-C959-D5DC-B360-FC75085CDAA9}"/>
              </a:ext>
            </a:extLst>
          </p:cNvPr>
          <p:cNvSpPr txBox="1"/>
          <p:nvPr/>
        </p:nvSpPr>
        <p:spPr>
          <a:xfrm>
            <a:off x="0" y="12954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8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Where can I find the attached invitation documents?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4CE74E-EA0D-8224-2DDB-2C420717DD13}"/>
              </a:ext>
            </a:extLst>
          </p:cNvPr>
          <p:cNvSpPr txBox="1"/>
          <p:nvPr/>
        </p:nvSpPr>
        <p:spPr>
          <a:xfrm>
            <a:off x="0" y="999507"/>
            <a:ext cx="685800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/>
              <a:t>The attached documents of the registration call can be found in the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ATTACHMENTS &amp; NOTES</a:t>
            </a:r>
            <a:r>
              <a:rPr lang="en-US" sz="1200" dirty="0"/>
              <a:t> tab.</a:t>
            </a:r>
            <a:endParaRPr lang="el-GR" sz="12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8FD3887-00D9-8A61-8A19-F30A9B6702EA}"/>
              </a:ext>
            </a:extLst>
          </p:cNvPr>
          <p:cNvSpPr txBox="1"/>
          <p:nvPr/>
        </p:nvSpPr>
        <p:spPr>
          <a:xfrm>
            <a:off x="80928" y="4510835"/>
            <a:ext cx="6858000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/>
              <a:t>Click on the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ATTACHMENTS &amp; NOTES </a:t>
            </a:r>
            <a:r>
              <a:rPr lang="en-US" sz="1200" dirty="0"/>
              <a:t>tab to find the attached documents of the registration invitation. Clicking on the documents allows you to download them.</a:t>
            </a:r>
          </a:p>
          <a:p>
            <a:endParaRPr lang="en-US" sz="1200" dirty="0"/>
          </a:p>
          <a:p>
            <a:endParaRPr lang="el-GR" sz="1200" dirty="0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C9DE4F93-C34A-22FE-D6E1-D46765377391}"/>
              </a:ext>
            </a:extLst>
          </p:cNvPr>
          <p:cNvCxnSpPr>
            <a:cxnSpLocks/>
          </p:cNvCxnSpPr>
          <p:nvPr/>
        </p:nvCxnSpPr>
        <p:spPr>
          <a:xfrm flipH="1">
            <a:off x="933450" y="7698197"/>
            <a:ext cx="885825" cy="274228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D5F4094-6738-8D06-ED67-50812FB9E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3</a:t>
            </a:fld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55603FAE-BE82-4855-8C9B-D7C532F234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2" y="1490477"/>
            <a:ext cx="6386513" cy="299937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D8A93A38-701A-4D70-6F67-B3169EF5C2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888" y="2049073"/>
            <a:ext cx="1192310" cy="31541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4FC1CA8-A528-8FAE-9376-237981255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0873" y="2049072"/>
            <a:ext cx="2136447" cy="200838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9FC78AE-2B2A-91B4-8E15-7BA09E27AEC5}"/>
              </a:ext>
            </a:extLst>
          </p:cNvPr>
          <p:cNvSpPr/>
          <p:nvPr/>
        </p:nvSpPr>
        <p:spPr>
          <a:xfrm>
            <a:off x="773939" y="2577672"/>
            <a:ext cx="1252538" cy="2245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C06B6E47-91EF-C03B-DA90-C5FE8A0DAFCD}"/>
              </a:ext>
            </a:extLst>
          </p:cNvPr>
          <p:cNvCxnSpPr>
            <a:cxnSpLocks/>
          </p:cNvCxnSpPr>
          <p:nvPr/>
        </p:nvCxnSpPr>
        <p:spPr>
          <a:xfrm flipH="1" flipV="1">
            <a:off x="2124899" y="2863371"/>
            <a:ext cx="775108" cy="457075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58FB8E29-A824-249C-10FF-FEB0F220432A}"/>
              </a:ext>
            </a:extLst>
          </p:cNvPr>
          <p:cNvSpPr/>
          <p:nvPr/>
        </p:nvSpPr>
        <p:spPr>
          <a:xfrm>
            <a:off x="403860" y="3939540"/>
            <a:ext cx="5539740" cy="3923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082272ED-3E4E-34B9-0DEF-D542C985FD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996250"/>
            <a:ext cx="6858000" cy="306734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135E9FC-3750-84D5-0F9F-039C5E1103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4610" y="5530335"/>
            <a:ext cx="1810635" cy="184981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B30B15E-97E0-D554-E765-5D309DB26E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928" y="5540645"/>
            <a:ext cx="1810635" cy="184981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BC17005B-FAAA-2BBB-0E6E-C709B243CD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46842" y="5538643"/>
            <a:ext cx="1830230" cy="186983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C7A4BA2A-E046-8E9A-8E44-7E73547DAC9D}"/>
              </a:ext>
            </a:extLst>
          </p:cNvPr>
          <p:cNvSpPr/>
          <p:nvPr/>
        </p:nvSpPr>
        <p:spPr>
          <a:xfrm>
            <a:off x="157162" y="6352285"/>
            <a:ext cx="3576638" cy="101495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EDA7AAF-92CD-21FC-0D4B-6C80EB5FC539}"/>
              </a:ext>
            </a:extLst>
          </p:cNvPr>
          <p:cNvSpPr/>
          <p:nvPr/>
        </p:nvSpPr>
        <p:spPr>
          <a:xfrm>
            <a:off x="243840" y="6652260"/>
            <a:ext cx="445048" cy="1286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8726032-14FC-6A2D-091B-9F0FBE9C756A}"/>
              </a:ext>
            </a:extLst>
          </p:cNvPr>
          <p:cNvSpPr/>
          <p:nvPr/>
        </p:nvSpPr>
        <p:spPr>
          <a:xfrm>
            <a:off x="243840" y="6969423"/>
            <a:ext cx="445048" cy="1286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77A22968-CFCA-4190-99DA-D160DB924F22}"/>
              </a:ext>
            </a:extLst>
          </p:cNvPr>
          <p:cNvCxnSpPr>
            <a:cxnSpLocks/>
          </p:cNvCxnSpPr>
          <p:nvPr/>
        </p:nvCxnSpPr>
        <p:spPr>
          <a:xfrm flipH="1" flipV="1">
            <a:off x="3771542" y="6876532"/>
            <a:ext cx="775108" cy="457075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1356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42F822-C959-D5DC-B360-FC75085CDAA9}"/>
              </a:ext>
            </a:extLst>
          </p:cNvPr>
          <p:cNvSpPr txBox="1"/>
          <p:nvPr/>
        </p:nvSpPr>
        <p:spPr>
          <a:xfrm>
            <a:off x="0" y="12954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How do I prepare the application file?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3DB80F-4C38-1EF5-9498-0D2940B7455C}"/>
              </a:ext>
            </a:extLst>
          </p:cNvPr>
          <p:cNvSpPr txBox="1"/>
          <p:nvPr/>
        </p:nvSpPr>
        <p:spPr>
          <a:xfrm>
            <a:off x="0" y="791534"/>
            <a:ext cx="68580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/>
              <a:t>In the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DETAILS </a:t>
            </a:r>
            <a:r>
              <a:rPr lang="en-US" sz="1200" dirty="0"/>
              <a:t>tab of the registration invitation, you will find the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NEW REPLY </a:t>
            </a:r>
            <a:r>
              <a:rPr lang="en-US" sz="1200" dirty="0"/>
              <a:t>button. Click the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NEW REPLY </a:t>
            </a:r>
            <a:r>
              <a:rPr lang="en-US" sz="1200" dirty="0"/>
              <a:t>button to start writing your application file.</a:t>
            </a:r>
            <a:endParaRPr lang="el-GR" sz="1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658A1B-2FFC-DEC5-DE3D-68BEE9F68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4</a:t>
            </a:fld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35D6CF-AB8F-BC1F-9B77-D2D65951878E}"/>
              </a:ext>
            </a:extLst>
          </p:cNvPr>
          <p:cNvSpPr/>
          <p:nvPr/>
        </p:nvSpPr>
        <p:spPr>
          <a:xfrm>
            <a:off x="398487" y="7065819"/>
            <a:ext cx="1587068" cy="2048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086BDEA-51E8-E6CF-7DD6-6E0A2862F9D8}"/>
              </a:ext>
            </a:extLst>
          </p:cNvPr>
          <p:cNvSpPr/>
          <p:nvPr/>
        </p:nvSpPr>
        <p:spPr>
          <a:xfrm>
            <a:off x="529091" y="5955675"/>
            <a:ext cx="4042885" cy="43071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8BDB0FAE-BEC1-A6F6-F601-D42AFD10BE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41" y="1872809"/>
            <a:ext cx="6858000" cy="375669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541B964-E98A-D9D3-3E18-9259A4EA35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312" y="2324100"/>
            <a:ext cx="1587068" cy="2571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FFC9B2B-C5E4-3825-CE51-D6C553D5B7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0533" y="2324019"/>
            <a:ext cx="2153516" cy="21041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F8AB9258-DE86-90A1-6902-6DB1E6A54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1675" y="2333149"/>
            <a:ext cx="2060070" cy="201287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B644F86F-C691-6691-3B28-FE2BD40EC283}"/>
              </a:ext>
            </a:extLst>
          </p:cNvPr>
          <p:cNvSpPr/>
          <p:nvPr/>
        </p:nvSpPr>
        <p:spPr>
          <a:xfrm>
            <a:off x="209550" y="3873272"/>
            <a:ext cx="3514725" cy="2012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9DD530F-3B85-327F-E76D-CDF74811BA84}"/>
              </a:ext>
            </a:extLst>
          </p:cNvPr>
          <p:cNvSpPr/>
          <p:nvPr/>
        </p:nvSpPr>
        <p:spPr>
          <a:xfrm>
            <a:off x="209550" y="5189673"/>
            <a:ext cx="809625" cy="17688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33B7C6D-C1D1-1AC2-B761-F49DCC41EDFE}"/>
              </a:ext>
            </a:extLst>
          </p:cNvPr>
          <p:cNvSpPr/>
          <p:nvPr/>
        </p:nvSpPr>
        <p:spPr>
          <a:xfrm>
            <a:off x="141312" y="2799162"/>
            <a:ext cx="474446" cy="1768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CD770EE-4168-17C1-E2F5-0D18658D15C9}"/>
              </a:ext>
            </a:extLst>
          </p:cNvPr>
          <p:cNvCxnSpPr>
            <a:cxnSpLocks/>
          </p:cNvCxnSpPr>
          <p:nvPr/>
        </p:nvCxnSpPr>
        <p:spPr>
          <a:xfrm flipH="1" flipV="1">
            <a:off x="418933" y="3056656"/>
            <a:ext cx="622399" cy="613946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FAEEA4B2-D6B2-D2E2-3764-AD2DE5910D40}"/>
              </a:ext>
            </a:extLst>
          </p:cNvPr>
          <p:cNvSpPr/>
          <p:nvPr/>
        </p:nvSpPr>
        <p:spPr>
          <a:xfrm>
            <a:off x="6191249" y="5331699"/>
            <a:ext cx="714829" cy="2978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786F045-BC3B-12CD-3DCF-E64790EB8806}"/>
              </a:ext>
            </a:extLst>
          </p:cNvPr>
          <p:cNvCxnSpPr>
            <a:cxnSpLocks/>
          </p:cNvCxnSpPr>
          <p:nvPr/>
        </p:nvCxnSpPr>
        <p:spPr>
          <a:xfrm>
            <a:off x="5979620" y="4825766"/>
            <a:ext cx="423257" cy="392257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53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42F822-C959-D5DC-B360-FC75085CDAA9}"/>
              </a:ext>
            </a:extLst>
          </p:cNvPr>
          <p:cNvSpPr txBox="1"/>
          <p:nvPr/>
        </p:nvSpPr>
        <p:spPr>
          <a:xfrm>
            <a:off x="0" y="12954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How do I compile the application file?</a:t>
            </a:r>
          </a:p>
          <a:p>
            <a:pPr lvl="0" algn="ctr"/>
            <a:endParaRPr lang="en-US" b="1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3DB80F-4C38-1EF5-9498-0D2940B7455C}"/>
              </a:ext>
            </a:extLst>
          </p:cNvPr>
          <p:cNvSpPr txBox="1"/>
          <p:nvPr/>
        </p:nvSpPr>
        <p:spPr>
          <a:xfrm>
            <a:off x="0" y="968277"/>
            <a:ext cx="68580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/>
              <a:t>To attach the necessary documents, click on the paper clip icon. </a:t>
            </a:r>
          </a:p>
          <a:p>
            <a:endParaRPr lang="el-GR" sz="1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3B71F2-F3EC-E8C4-9361-BBB385D08E0E}"/>
              </a:ext>
            </a:extLst>
          </p:cNvPr>
          <p:cNvSpPr txBox="1"/>
          <p:nvPr/>
        </p:nvSpPr>
        <p:spPr>
          <a:xfrm>
            <a:off x="0" y="4397482"/>
            <a:ext cx="6858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/>
              <a:t>After clicking on the paper clip, the following window opens. To attach documents, click the frame or drag the documents. </a:t>
            </a:r>
          </a:p>
          <a:p>
            <a:endParaRPr lang="el-GR" sz="1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46C2E2-39F7-0708-0DA1-74B7C87AD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18B5980-7751-959B-611F-C2AA78CC7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33620"/>
            <a:ext cx="6858000" cy="217669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047AA87-470A-D747-DA61-DB9DA48C08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206" y="2166475"/>
            <a:ext cx="1677964" cy="29870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5455C9B-6957-F477-AF46-CF6C0E3420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6974" y="2166475"/>
            <a:ext cx="2017213" cy="32728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A7B5B1EB-F8A8-3678-9373-D810E8D111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2176423"/>
            <a:ext cx="1502862" cy="243833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82DEF1C-309E-B0B6-C81B-763EC57DDEF1}"/>
              </a:ext>
            </a:extLst>
          </p:cNvPr>
          <p:cNvCxnSpPr>
            <a:cxnSpLocks/>
          </p:cNvCxnSpPr>
          <p:nvPr/>
        </p:nvCxnSpPr>
        <p:spPr>
          <a:xfrm>
            <a:off x="5181306" y="2465181"/>
            <a:ext cx="867364" cy="1101002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93EAF858-636B-AAB5-0169-ACD00951A9A1}"/>
              </a:ext>
            </a:extLst>
          </p:cNvPr>
          <p:cNvSpPr/>
          <p:nvPr/>
        </p:nvSpPr>
        <p:spPr>
          <a:xfrm>
            <a:off x="6176093" y="3391541"/>
            <a:ext cx="322671" cy="5429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BAB9073-8677-FB83-DED1-710335C0C1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074" y="5086834"/>
            <a:ext cx="6639852" cy="4410691"/>
          </a:xfrm>
          <a:prstGeom prst="rect">
            <a:avLst/>
          </a:prstGeom>
        </p:spPr>
      </p:pic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879FA8B-E7D0-BF64-EC52-28B95FA641EE}"/>
              </a:ext>
            </a:extLst>
          </p:cNvPr>
          <p:cNvCxnSpPr>
            <a:cxnSpLocks/>
          </p:cNvCxnSpPr>
          <p:nvPr/>
        </p:nvCxnSpPr>
        <p:spPr>
          <a:xfrm flipH="1">
            <a:off x="5647426" y="5912966"/>
            <a:ext cx="251824" cy="1063234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629257AB-CF41-BACE-5DAF-10927571B004}"/>
              </a:ext>
            </a:extLst>
          </p:cNvPr>
          <p:cNvSpPr/>
          <p:nvPr/>
        </p:nvSpPr>
        <p:spPr>
          <a:xfrm>
            <a:off x="1476228" y="6816323"/>
            <a:ext cx="3905544" cy="81915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B52969C-8B2D-E186-473C-5DA79EA8FFD2}"/>
              </a:ext>
            </a:extLst>
          </p:cNvPr>
          <p:cNvSpPr/>
          <p:nvPr/>
        </p:nvSpPr>
        <p:spPr>
          <a:xfrm>
            <a:off x="266700" y="8048625"/>
            <a:ext cx="895350" cy="1809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93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42F822-C959-D5DC-B360-FC75085CDAA9}"/>
              </a:ext>
            </a:extLst>
          </p:cNvPr>
          <p:cNvSpPr txBox="1"/>
          <p:nvPr/>
        </p:nvSpPr>
        <p:spPr>
          <a:xfrm>
            <a:off x="0" y="12954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8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How do I upload (and confirm that) attachments have been uploaded?</a:t>
            </a:r>
          </a:p>
          <a:p>
            <a:pPr lvl="0"/>
            <a:endParaRPr lang="en-US" sz="1800" b="1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3B71F2-F3EC-E8C4-9361-BBB385D08E0E}"/>
              </a:ext>
            </a:extLst>
          </p:cNvPr>
          <p:cNvSpPr txBox="1"/>
          <p:nvPr/>
        </p:nvSpPr>
        <p:spPr>
          <a:xfrm>
            <a:off x="0" y="728995"/>
            <a:ext cx="6858000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/>
              <a:t>The uploaded documents will appear below the box.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7A3972-B927-7B61-4B17-23BB2AA5F9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829" y="6820058"/>
            <a:ext cx="5954240" cy="47290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1A9A79A-CC0C-F428-2DBE-EF4D54982654}"/>
              </a:ext>
            </a:extLst>
          </p:cNvPr>
          <p:cNvSpPr txBox="1"/>
          <p:nvPr/>
        </p:nvSpPr>
        <p:spPr>
          <a:xfrm>
            <a:off x="0" y="5264427"/>
            <a:ext cx="6858000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l-GR" sz="1200" b="1" u="sng" dirty="0"/>
              <a:t> </a:t>
            </a:r>
            <a:br>
              <a:rPr lang="el-GR" sz="1200" dirty="0"/>
            </a:br>
            <a:br>
              <a:rPr lang="el-GR" sz="1200" dirty="0"/>
            </a:br>
            <a:r>
              <a:rPr lang="en-US" sz="1200" b="1" dirty="0"/>
              <a:t>How else can I confirm? </a:t>
            </a:r>
            <a:r>
              <a:rPr lang="en-US" sz="1200" dirty="0"/>
              <a:t>You can see the color of the paper clip. If it is </a:t>
            </a:r>
            <a:r>
              <a:rPr lang="en-US" sz="12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green</a:t>
            </a:r>
            <a:r>
              <a:rPr lang="en-US" sz="1200" dirty="0"/>
              <a:t>, then it means that at least one (1) document has been uploaded at this point. If it is </a:t>
            </a:r>
            <a:r>
              <a:rPr lang="en-US" sz="1200" dirty="0">
                <a:solidFill>
                  <a:srgbClr val="FF0000"/>
                </a:solidFill>
              </a:rPr>
              <a:t>red</a:t>
            </a:r>
            <a:r>
              <a:rPr lang="en-US" sz="1200" dirty="0"/>
              <a:t>, it means that no file has been attached. </a:t>
            </a:r>
            <a:br>
              <a:rPr lang="en-US" sz="1200" dirty="0"/>
            </a:br>
            <a:br>
              <a:rPr lang="en-US" sz="1200" dirty="0"/>
            </a:br>
            <a:r>
              <a:rPr lang="en-US" sz="1200" dirty="0"/>
              <a:t>You can also click on the paper clip to see which documents have been uploaded at this point.</a:t>
            </a:r>
          </a:p>
          <a:p>
            <a:endParaRPr lang="el-GR" sz="12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036D64E-2E7B-6FAE-1684-3B6525B2D40A}"/>
              </a:ext>
            </a:extLst>
          </p:cNvPr>
          <p:cNvSpPr/>
          <p:nvPr/>
        </p:nvSpPr>
        <p:spPr>
          <a:xfrm>
            <a:off x="5578919" y="10508095"/>
            <a:ext cx="307531" cy="9314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D1BDB6-75C6-25E2-786A-A1FA9E7DA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04C93C-A801-CB75-3F33-29A66D2EE3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7582" y="10585774"/>
            <a:ext cx="2916382" cy="98073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7E0FB28-AB9E-6B60-E02B-6013A1E6B1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720" y="1182200"/>
            <a:ext cx="6359305" cy="417016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629257AB-CF41-BACE-5DAF-10927571B004}"/>
              </a:ext>
            </a:extLst>
          </p:cNvPr>
          <p:cNvSpPr/>
          <p:nvPr/>
        </p:nvSpPr>
        <p:spPr>
          <a:xfrm>
            <a:off x="1213783" y="2405987"/>
            <a:ext cx="4386333" cy="112688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319A68-9F6C-1F95-2363-F387C762329C}"/>
              </a:ext>
            </a:extLst>
          </p:cNvPr>
          <p:cNvSpPr/>
          <p:nvPr/>
        </p:nvSpPr>
        <p:spPr>
          <a:xfrm>
            <a:off x="259176" y="4204792"/>
            <a:ext cx="2367127" cy="38771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F879FA8B-E7D0-BF64-EC52-28B95FA641EE}"/>
              </a:ext>
            </a:extLst>
          </p:cNvPr>
          <p:cNvCxnSpPr>
            <a:cxnSpLocks/>
          </p:cNvCxnSpPr>
          <p:nvPr/>
        </p:nvCxnSpPr>
        <p:spPr>
          <a:xfrm flipH="1">
            <a:off x="4974861" y="1322784"/>
            <a:ext cx="425814" cy="995100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12B60896-A916-2D24-1598-951F9FE45978}"/>
              </a:ext>
            </a:extLst>
          </p:cNvPr>
          <p:cNvSpPr/>
          <p:nvPr/>
        </p:nvSpPr>
        <p:spPr>
          <a:xfrm>
            <a:off x="351545" y="4284348"/>
            <a:ext cx="1724475" cy="10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5C392CA-3CA6-AE3A-6DA0-FED170712D4A}"/>
              </a:ext>
            </a:extLst>
          </p:cNvPr>
          <p:cNvSpPr/>
          <p:nvPr/>
        </p:nvSpPr>
        <p:spPr>
          <a:xfrm>
            <a:off x="3326372" y="3762388"/>
            <a:ext cx="1845849" cy="1862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9F009BB-A971-DD35-67CF-682173B7AFC1}"/>
              </a:ext>
            </a:extLst>
          </p:cNvPr>
          <p:cNvSpPr/>
          <p:nvPr/>
        </p:nvSpPr>
        <p:spPr>
          <a:xfrm>
            <a:off x="259176" y="3775715"/>
            <a:ext cx="954607" cy="19165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3BBF2DC-0CCB-993B-3B8F-602A639EC772}"/>
              </a:ext>
            </a:extLst>
          </p:cNvPr>
          <p:cNvSpPr/>
          <p:nvPr/>
        </p:nvSpPr>
        <p:spPr>
          <a:xfrm>
            <a:off x="3609975" y="2981325"/>
            <a:ext cx="714375" cy="1047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2995BF10-A371-B2DD-2DBE-C786E3DE575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4209" y="2959001"/>
            <a:ext cx="856516" cy="200746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1667023-0006-4FD1-F00A-9E6C781FED9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63084" y="2955681"/>
            <a:ext cx="856516" cy="200746"/>
          </a:xfrm>
          <a:prstGeom prst="rect">
            <a:avLst/>
          </a:prstGeom>
        </p:spPr>
      </p:pic>
      <p:sp>
        <p:nvSpPr>
          <p:cNvPr id="29" name="Rectangle 28">
            <a:extLst>
              <a:ext uri="{FF2B5EF4-FFF2-40B4-BE49-F238E27FC236}">
                <a16:creationId xmlns:a16="http://schemas.microsoft.com/office/drawing/2014/main" id="{AFD4B562-C574-C550-DD61-88329AD2B181}"/>
              </a:ext>
            </a:extLst>
          </p:cNvPr>
          <p:cNvSpPr/>
          <p:nvPr/>
        </p:nvSpPr>
        <p:spPr>
          <a:xfrm>
            <a:off x="1087582" y="9039882"/>
            <a:ext cx="1703243" cy="19311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44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42F822-C959-D5DC-B360-FC75085CDAA9}"/>
              </a:ext>
            </a:extLst>
          </p:cNvPr>
          <p:cNvSpPr txBox="1"/>
          <p:nvPr/>
        </p:nvSpPr>
        <p:spPr>
          <a:xfrm>
            <a:off x="0" y="12954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How can I confirm that the application files has been successfully submitted?</a:t>
            </a:r>
            <a:endParaRPr lang="en-US" sz="1800" b="1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3B71F2-F3EC-E8C4-9361-BBB385D08E0E}"/>
              </a:ext>
            </a:extLst>
          </p:cNvPr>
          <p:cNvSpPr txBox="1"/>
          <p:nvPr/>
        </p:nvSpPr>
        <p:spPr>
          <a:xfrm>
            <a:off x="0" y="728995"/>
            <a:ext cx="6858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/>
              <a:t>After you have finished attaching the documents, you click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Next Step.</a:t>
            </a:r>
          </a:p>
          <a:p>
            <a:r>
              <a:rPr lang="en-US" sz="1200" dirty="0"/>
              <a:t>On the next page, confirm your details and click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Save</a:t>
            </a:r>
            <a:r>
              <a:rPr lang="en-US" sz="1200" dirty="0"/>
              <a:t>. Then you click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Next Step </a:t>
            </a:r>
            <a:r>
              <a:rPr lang="en-US" sz="1200" dirty="0"/>
              <a:t>again.</a:t>
            </a:r>
          </a:p>
          <a:p>
            <a:endParaRPr lang="el-GR" sz="1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A84F6D0-68DE-BA88-EA6D-2191D3529C8E}"/>
              </a:ext>
            </a:extLst>
          </p:cNvPr>
          <p:cNvSpPr txBox="1"/>
          <p:nvPr/>
        </p:nvSpPr>
        <p:spPr>
          <a:xfrm>
            <a:off x="-28368" y="6086319"/>
            <a:ext cx="6858000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/>
              <a:t>After checking your details, the next step is to review your application file. </a:t>
            </a:r>
            <a:br>
              <a:rPr lang="en-US" sz="1200" dirty="0"/>
            </a:br>
            <a:br>
              <a:rPr lang="en-US" sz="1200" dirty="0"/>
            </a:br>
            <a:r>
              <a:rPr lang="en-US" sz="1200" dirty="0"/>
              <a:t>1: Once you have completed your review and are ready to submit an application file, click on the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Save Offer/Reply Draft </a:t>
            </a:r>
          </a:p>
          <a:p>
            <a:r>
              <a:rPr lang="en-US" sz="1200" dirty="0"/>
              <a:t>2: Then, to submit the application file click on the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Final Offer/Reply Submission</a:t>
            </a:r>
          </a:p>
          <a:p>
            <a:endParaRPr lang="en-US" sz="1200" dirty="0"/>
          </a:p>
          <a:p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                                                                                                                                                      </a:t>
            </a:r>
            <a:endParaRPr lang="el-GR" sz="12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2A968B8-D6D7-572E-323C-AB6432B85F81}"/>
              </a:ext>
            </a:extLst>
          </p:cNvPr>
          <p:cNvCxnSpPr>
            <a:cxnSpLocks/>
          </p:cNvCxnSpPr>
          <p:nvPr/>
        </p:nvCxnSpPr>
        <p:spPr>
          <a:xfrm flipH="1">
            <a:off x="6062054" y="9301990"/>
            <a:ext cx="320878" cy="1139885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30AAC6-B776-9BFD-B858-386AFD6EE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7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AE1B64-398D-6143-F4A0-B3BAB9266F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8339" y="2655258"/>
            <a:ext cx="922100" cy="13854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6A7D0BA0-73D3-8E0D-3E86-E6F0B49305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96" y="3904706"/>
            <a:ext cx="922100" cy="14718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3287A76-3D40-5C53-EFBF-4432AAB0F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9702" y="3071858"/>
            <a:ext cx="922100" cy="13854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58DAA6B5-B22E-0473-FFB3-BA82245317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8594" y="3978299"/>
            <a:ext cx="922100" cy="73593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3065C55-89AA-16CA-C545-6AF7207697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8339" y="8857086"/>
            <a:ext cx="1540749" cy="23149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B5A0FCA-2CDA-515C-D313-479C56E375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2004" y="4388131"/>
            <a:ext cx="1338832" cy="138544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04EDD60-8D0B-19FB-662A-E5A255400C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650142"/>
            <a:ext cx="6858000" cy="3878121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26CE5711-DF57-5996-4EDA-7303043FE4AB}"/>
              </a:ext>
            </a:extLst>
          </p:cNvPr>
          <p:cNvSpPr/>
          <p:nvPr/>
        </p:nvSpPr>
        <p:spPr>
          <a:xfrm>
            <a:off x="238125" y="2655258"/>
            <a:ext cx="1257300" cy="879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D307611-AAD3-8819-13B9-A833496DDFC0}"/>
              </a:ext>
            </a:extLst>
          </p:cNvPr>
          <p:cNvSpPr/>
          <p:nvPr/>
        </p:nvSpPr>
        <p:spPr>
          <a:xfrm>
            <a:off x="2380836" y="2620130"/>
            <a:ext cx="1324803" cy="1385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8A656F5-E9FF-2264-4F7F-EAE31DB0F254}"/>
              </a:ext>
            </a:extLst>
          </p:cNvPr>
          <p:cNvSpPr/>
          <p:nvPr/>
        </p:nvSpPr>
        <p:spPr>
          <a:xfrm>
            <a:off x="4591050" y="2620130"/>
            <a:ext cx="990600" cy="1385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1E82653-05F2-67C2-F583-EAF466319969}"/>
              </a:ext>
            </a:extLst>
          </p:cNvPr>
          <p:cNvSpPr/>
          <p:nvPr/>
        </p:nvSpPr>
        <p:spPr>
          <a:xfrm>
            <a:off x="238125" y="2981063"/>
            <a:ext cx="651577" cy="1385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135B1AF-5B27-028E-1DCE-28D41D619578}"/>
              </a:ext>
            </a:extLst>
          </p:cNvPr>
          <p:cNvSpPr/>
          <p:nvPr/>
        </p:nvSpPr>
        <p:spPr>
          <a:xfrm>
            <a:off x="2448339" y="2971419"/>
            <a:ext cx="650440" cy="1385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666D616-56B4-6A86-EDA3-671908015ADD}"/>
              </a:ext>
            </a:extLst>
          </p:cNvPr>
          <p:cNvSpPr/>
          <p:nvPr/>
        </p:nvSpPr>
        <p:spPr>
          <a:xfrm>
            <a:off x="4591050" y="2971419"/>
            <a:ext cx="1377248" cy="14818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A669603-1FBF-6FFE-540A-6007FCDC4589}"/>
              </a:ext>
            </a:extLst>
          </p:cNvPr>
          <p:cNvSpPr/>
          <p:nvPr/>
        </p:nvSpPr>
        <p:spPr>
          <a:xfrm>
            <a:off x="253165" y="3649659"/>
            <a:ext cx="1175585" cy="1385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8F97005-D341-4209-DF56-A29D548D29C3}"/>
              </a:ext>
            </a:extLst>
          </p:cNvPr>
          <p:cNvSpPr/>
          <p:nvPr/>
        </p:nvSpPr>
        <p:spPr>
          <a:xfrm>
            <a:off x="253165" y="4047881"/>
            <a:ext cx="718431" cy="7359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CB29A8F-484C-9B01-DB3A-222C12ACCB00}"/>
              </a:ext>
            </a:extLst>
          </p:cNvPr>
          <p:cNvSpPr/>
          <p:nvPr/>
        </p:nvSpPr>
        <p:spPr>
          <a:xfrm>
            <a:off x="2448339" y="4388131"/>
            <a:ext cx="361536" cy="4571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21307A3-A30D-C0A2-C93F-513FCCCD2A04}"/>
              </a:ext>
            </a:extLst>
          </p:cNvPr>
          <p:cNvSpPr/>
          <p:nvPr/>
        </p:nvSpPr>
        <p:spPr>
          <a:xfrm>
            <a:off x="4591050" y="4353003"/>
            <a:ext cx="1338832" cy="11989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97E9675-F8E3-C49B-6A14-BDF38CFFB6B8}"/>
              </a:ext>
            </a:extLst>
          </p:cNvPr>
          <p:cNvSpPr/>
          <p:nvPr/>
        </p:nvSpPr>
        <p:spPr>
          <a:xfrm>
            <a:off x="2448339" y="3649659"/>
            <a:ext cx="799686" cy="1385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530094B-3468-81D1-5259-06B583AE93EA}"/>
              </a:ext>
            </a:extLst>
          </p:cNvPr>
          <p:cNvSpPr/>
          <p:nvPr/>
        </p:nvSpPr>
        <p:spPr>
          <a:xfrm>
            <a:off x="2448339" y="3978299"/>
            <a:ext cx="1257300" cy="14317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063C161-8457-E9DB-6C94-A19ADBF2C59D}"/>
              </a:ext>
            </a:extLst>
          </p:cNvPr>
          <p:cNvSpPr/>
          <p:nvPr/>
        </p:nvSpPr>
        <p:spPr>
          <a:xfrm>
            <a:off x="4686300" y="3614968"/>
            <a:ext cx="542925" cy="1487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22FC6A-A1AE-341C-FEC1-A374992D4C48}"/>
              </a:ext>
            </a:extLst>
          </p:cNvPr>
          <p:cNvSpPr/>
          <p:nvPr/>
        </p:nvSpPr>
        <p:spPr>
          <a:xfrm>
            <a:off x="6007939" y="4616854"/>
            <a:ext cx="850061" cy="24537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036D64E-2E7B-6FAE-1684-3B6525B2D40A}"/>
              </a:ext>
            </a:extLst>
          </p:cNvPr>
          <p:cNvSpPr/>
          <p:nvPr/>
        </p:nvSpPr>
        <p:spPr>
          <a:xfrm>
            <a:off x="5882164" y="5271410"/>
            <a:ext cx="1001536" cy="30506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F3480A4C-EEAB-D18D-56CA-EB45BEE9CE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184" y="7264664"/>
            <a:ext cx="6858000" cy="3720304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B1E2BBFE-BC66-31DE-A080-D8F697E7A75B}"/>
              </a:ext>
            </a:extLst>
          </p:cNvPr>
          <p:cNvSpPr/>
          <p:nvPr/>
        </p:nvSpPr>
        <p:spPr>
          <a:xfrm>
            <a:off x="5657850" y="10687246"/>
            <a:ext cx="1200150" cy="3650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CFB8C2F-A99B-38E3-3212-4887D78D3938}"/>
              </a:ext>
            </a:extLst>
          </p:cNvPr>
          <p:cNvCxnSpPr>
            <a:cxnSpLocks/>
          </p:cNvCxnSpPr>
          <p:nvPr/>
        </p:nvCxnSpPr>
        <p:spPr>
          <a:xfrm flipH="1">
            <a:off x="6163629" y="9891704"/>
            <a:ext cx="310619" cy="695104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072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42F822-C959-D5DC-B360-FC75085CDAA9}"/>
              </a:ext>
            </a:extLst>
          </p:cNvPr>
          <p:cNvSpPr txBox="1"/>
          <p:nvPr/>
        </p:nvSpPr>
        <p:spPr>
          <a:xfrm>
            <a:off x="0" y="129540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1800" b="1" dirty="0"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How do I confirm that the application file has been successfully submitted?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3B71F2-F3EC-E8C4-9361-BBB385D08E0E}"/>
              </a:ext>
            </a:extLst>
          </p:cNvPr>
          <p:cNvSpPr txBox="1"/>
          <p:nvPr/>
        </p:nvSpPr>
        <p:spPr>
          <a:xfrm>
            <a:off x="-11907" y="855676"/>
            <a:ext cx="68580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/>
              <a:t>After you click the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Final Offer/Reply Submission </a:t>
            </a:r>
            <a:r>
              <a:rPr lang="en-US" sz="1200" dirty="0"/>
              <a:t>button, the system asks for one more confirmation, you click the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Submit </a:t>
            </a:r>
            <a:r>
              <a:rPr lang="en-US" sz="1200" dirty="0"/>
              <a:t>button to submit your application file.</a:t>
            </a:r>
            <a:endParaRPr lang="el-GR" sz="12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348D32-60F7-AEDF-D971-D041850595C3}"/>
              </a:ext>
            </a:extLst>
          </p:cNvPr>
          <p:cNvSpPr txBox="1"/>
          <p:nvPr/>
        </p:nvSpPr>
        <p:spPr>
          <a:xfrm>
            <a:off x="-29805" y="5025883"/>
            <a:ext cx="6858000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/>
              <a:t>After you have submitted your application file, you can confirm the successful submission by opening the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DETAILS</a:t>
            </a:r>
            <a:r>
              <a:rPr lang="en-US" sz="1200" dirty="0"/>
              <a:t> tab of the competition.</a:t>
            </a:r>
          </a:p>
          <a:p>
            <a:r>
              <a:rPr lang="en-US" sz="1200" dirty="0"/>
              <a:t>Under the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OFFERS/REPLIES </a:t>
            </a:r>
            <a:r>
              <a:rPr lang="en-US" sz="1200" dirty="0"/>
              <a:t>section you will find your submitted file.</a:t>
            </a:r>
          </a:p>
          <a:p>
            <a:endParaRPr lang="en-US" sz="1200" dirty="0"/>
          </a:p>
          <a:p>
            <a:endParaRPr lang="el-GR" sz="12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0E02E9-6F01-96C4-D239-8F42338F8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8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DA9E4F1-E5BB-E496-1C8B-897ABE4689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6211" y="8591580"/>
            <a:ext cx="3599480" cy="4498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CCC6D78-230E-B7D8-6010-1FB947135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8098" y="1451080"/>
            <a:ext cx="4476840" cy="29459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50304C5-E2E1-1149-EC9A-3C82EE9C4490}"/>
              </a:ext>
            </a:extLst>
          </p:cNvPr>
          <p:cNvSpPr/>
          <p:nvPr/>
        </p:nvSpPr>
        <p:spPr>
          <a:xfrm>
            <a:off x="2077801" y="3821183"/>
            <a:ext cx="876300" cy="3395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3C1BDBC3-AE86-B49D-4871-F7B1B607F8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8997" y="5762363"/>
            <a:ext cx="6562209" cy="412711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8D72C09-AF6C-313A-0EB0-FBAA57B126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9257" y="5897920"/>
            <a:ext cx="1725655" cy="24162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01DB845-46C0-A473-D8D8-9EDDB8A562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6589" y="5878442"/>
            <a:ext cx="2550475" cy="24162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7E7BA9C-C7D3-F663-41A3-E2F0AEE943A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86922" y="5897920"/>
            <a:ext cx="991083" cy="13877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D3E94C81-6089-1453-A1CE-0E3DE57B4979}"/>
              </a:ext>
            </a:extLst>
          </p:cNvPr>
          <p:cNvSpPr/>
          <p:nvPr/>
        </p:nvSpPr>
        <p:spPr>
          <a:xfrm>
            <a:off x="3016589" y="9565422"/>
            <a:ext cx="2207862" cy="4880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0745D2-609A-2795-5513-A7D2467F2E56}"/>
              </a:ext>
            </a:extLst>
          </p:cNvPr>
          <p:cNvSpPr/>
          <p:nvPr/>
        </p:nvSpPr>
        <p:spPr>
          <a:xfrm>
            <a:off x="339257" y="9715500"/>
            <a:ext cx="2614844" cy="24162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DDF8629-98CB-8A03-8C85-E2B6A4394983}"/>
              </a:ext>
            </a:extLst>
          </p:cNvPr>
          <p:cNvSpPr/>
          <p:nvPr/>
        </p:nvSpPr>
        <p:spPr>
          <a:xfrm>
            <a:off x="148609" y="6366720"/>
            <a:ext cx="496453" cy="2381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3A8D7DC-B568-6704-D943-BE8E97A596B8}"/>
              </a:ext>
            </a:extLst>
          </p:cNvPr>
          <p:cNvCxnSpPr>
            <a:cxnSpLocks/>
          </p:cNvCxnSpPr>
          <p:nvPr/>
        </p:nvCxnSpPr>
        <p:spPr>
          <a:xfrm flipH="1">
            <a:off x="4291826" y="8686905"/>
            <a:ext cx="551637" cy="726118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2474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842F822-C959-D5DC-B360-FC75085CDAA9}"/>
              </a:ext>
            </a:extLst>
          </p:cNvPr>
          <p:cNvSpPr txBox="1"/>
          <p:nvPr/>
        </p:nvSpPr>
        <p:spPr>
          <a:xfrm>
            <a:off x="0" y="129540"/>
            <a:ext cx="685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Communication functionality</a:t>
            </a:r>
            <a:endParaRPr lang="en-US" b="1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8C7842-07E5-D628-FF10-64349E415837}"/>
              </a:ext>
            </a:extLst>
          </p:cNvPr>
          <p:cNvSpPr txBox="1"/>
          <p:nvPr/>
        </p:nvSpPr>
        <p:spPr>
          <a:xfrm>
            <a:off x="0" y="1009713"/>
            <a:ext cx="685800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/>
              <a:t>The communication for the registration invitation is on the </a:t>
            </a:r>
            <a:r>
              <a:rPr lang="en-US" sz="1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COMMUNICATION </a:t>
            </a:r>
            <a:r>
              <a:rPr lang="en-US" sz="1200" dirty="0"/>
              <a:t> tab. Click on the CONTACT tab to view/compose communications for the registration invitation.</a:t>
            </a:r>
          </a:p>
          <a:p>
            <a:endParaRPr lang="el-GR" sz="12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F1DB7D-DD15-2BEF-DC29-A149768BA5DD}"/>
              </a:ext>
            </a:extLst>
          </p:cNvPr>
          <p:cNvSpPr txBox="1"/>
          <p:nvPr/>
        </p:nvSpPr>
        <p:spPr>
          <a:xfrm>
            <a:off x="139865" y="4352929"/>
            <a:ext cx="6858000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dirty="0"/>
              <a:t>To write a contact, click on    </a:t>
            </a:r>
            <a:r>
              <a:rPr lang="el-GR" sz="1200" dirty="0"/>
              <a:t>      </a:t>
            </a:r>
            <a:r>
              <a:rPr lang="en-US" sz="1200" dirty="0"/>
              <a:t> and then you can fill in the text and attach documents. To send the communication, click the Send Message button.</a:t>
            </a:r>
            <a:endParaRPr lang="el-GR" sz="1200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3B73FA5C-4331-6339-B1E1-E8E68EE075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5875" y="4344040"/>
            <a:ext cx="257206" cy="257206"/>
          </a:xfrm>
          <a:prstGeom prst="rect">
            <a:avLst/>
          </a:prstGeom>
        </p:spPr>
      </p:pic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4EE22F-663D-C1BA-D536-3F1955D9E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FB9562-D9C9-42BD-A9D1-CD537EB3D702}" type="slidenum">
              <a:rPr lang="en-US" smtClean="0"/>
              <a:t>9</a:t>
            </a:fld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CEC8D6B-247A-A253-58AB-811F92C65C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277" y="1937382"/>
            <a:ext cx="6718217" cy="180803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02B0C8E-4A89-A066-E94D-44C70B3E70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8506" y="2341498"/>
            <a:ext cx="1474478" cy="13861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FC649D1-AB51-68A1-AB41-5BAF45604A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43788" y="2341498"/>
            <a:ext cx="2113911" cy="158476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6E24687-F711-0984-BE03-9D7A6B9FA2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8661" y="2341347"/>
            <a:ext cx="1474478" cy="13861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231CDB6-B95C-67A4-7DF2-89E0EDDAA9CC}"/>
              </a:ext>
            </a:extLst>
          </p:cNvPr>
          <p:cNvSpPr/>
          <p:nvPr/>
        </p:nvSpPr>
        <p:spPr>
          <a:xfrm>
            <a:off x="2044793" y="2686203"/>
            <a:ext cx="545107" cy="25465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305C4BE-0419-D2C8-C8B7-57E669B841CB}"/>
              </a:ext>
            </a:extLst>
          </p:cNvPr>
          <p:cNvCxnSpPr>
            <a:cxnSpLocks/>
          </p:cNvCxnSpPr>
          <p:nvPr/>
        </p:nvCxnSpPr>
        <p:spPr>
          <a:xfrm flipH="1">
            <a:off x="2512475" y="2112141"/>
            <a:ext cx="568553" cy="497455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5ED95B19-C2D2-C590-930D-9680B318137C}"/>
              </a:ext>
            </a:extLst>
          </p:cNvPr>
          <p:cNvSpPr/>
          <p:nvPr/>
        </p:nvSpPr>
        <p:spPr>
          <a:xfrm>
            <a:off x="3164844" y="3047964"/>
            <a:ext cx="471798" cy="3892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25339430-86DD-AE08-9AF7-3618A9B7EC84}"/>
              </a:ext>
            </a:extLst>
          </p:cNvPr>
          <p:cNvCxnSpPr>
            <a:cxnSpLocks/>
          </p:cNvCxnSpPr>
          <p:nvPr/>
        </p:nvCxnSpPr>
        <p:spPr>
          <a:xfrm flipH="1">
            <a:off x="3759101" y="2522770"/>
            <a:ext cx="509001" cy="464569"/>
          </a:xfrm>
          <a:prstGeom prst="straightConnector1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2" name="Picture 31">
            <a:extLst>
              <a:ext uri="{FF2B5EF4-FFF2-40B4-BE49-F238E27FC236}">
                <a16:creationId xmlns:a16="http://schemas.microsoft.com/office/drawing/2014/main" id="{7D569E9F-39F0-108D-C2B3-3B8E7A16F2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6696" y="5234911"/>
            <a:ext cx="4820323" cy="3991532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9F91DB94-BF88-0C46-A9FF-2482F4F746B5}"/>
              </a:ext>
            </a:extLst>
          </p:cNvPr>
          <p:cNvSpPr/>
          <p:nvPr/>
        </p:nvSpPr>
        <p:spPr>
          <a:xfrm>
            <a:off x="3955293" y="8776291"/>
            <a:ext cx="1537506" cy="450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16DE5D2-9621-BD4A-FBDE-0E019B301B74}"/>
              </a:ext>
            </a:extLst>
          </p:cNvPr>
          <p:cNvSpPr/>
          <p:nvPr/>
        </p:nvSpPr>
        <p:spPr>
          <a:xfrm>
            <a:off x="506696" y="7851920"/>
            <a:ext cx="1143708" cy="2917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701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965</TotalTime>
  <Words>629</Words>
  <Application>Microsoft Office PowerPoint</Application>
  <PresentationFormat>Widescreen</PresentationFormat>
  <Paragraphs>45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Σύντομος Οδηγός για το sourceONE  Προμηθευτής</dc:title>
  <dc:creator>Panagiotis Voutyras</dc:creator>
  <cp:lastModifiedBy>Athina Giatse</cp:lastModifiedBy>
  <cp:revision>131</cp:revision>
  <dcterms:created xsi:type="dcterms:W3CDTF">2024-03-28T07:25:34Z</dcterms:created>
  <dcterms:modified xsi:type="dcterms:W3CDTF">2024-05-21T12:22:30Z</dcterms:modified>
</cp:coreProperties>
</file>