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5"/>
  </p:notesMasterIdLst>
  <p:sldIdLst>
    <p:sldId id="256" r:id="rId2"/>
    <p:sldId id="413" r:id="rId3"/>
    <p:sldId id="408" r:id="rId4"/>
    <p:sldId id="411" r:id="rId5"/>
    <p:sldId id="414" r:id="rId6"/>
    <p:sldId id="447" r:id="rId7"/>
    <p:sldId id="415" r:id="rId8"/>
    <p:sldId id="416" r:id="rId9"/>
    <p:sldId id="419" r:id="rId10"/>
    <p:sldId id="457" r:id="rId11"/>
    <p:sldId id="451" r:id="rId12"/>
    <p:sldId id="420" r:id="rId13"/>
    <p:sldId id="421" r:id="rId14"/>
    <p:sldId id="422" r:id="rId15"/>
    <p:sldId id="452" r:id="rId16"/>
    <p:sldId id="424" r:id="rId17"/>
    <p:sldId id="425" r:id="rId18"/>
    <p:sldId id="426" r:id="rId19"/>
    <p:sldId id="453" r:id="rId20"/>
    <p:sldId id="428" r:id="rId21"/>
    <p:sldId id="429" r:id="rId22"/>
    <p:sldId id="430" r:id="rId23"/>
    <p:sldId id="431" r:id="rId24"/>
    <p:sldId id="454" r:id="rId25"/>
    <p:sldId id="433" r:id="rId26"/>
    <p:sldId id="434" r:id="rId27"/>
    <p:sldId id="455" r:id="rId28"/>
    <p:sldId id="436" r:id="rId29"/>
    <p:sldId id="437" r:id="rId30"/>
    <p:sldId id="438" r:id="rId31"/>
    <p:sldId id="456" r:id="rId32"/>
    <p:sldId id="441" r:id="rId33"/>
    <p:sldId id="445" r:id="rId34"/>
  </p:sldIdLst>
  <p:sldSz cx="9144000" cy="6858000" type="screen4x3"/>
  <p:notesSz cx="6797675" cy="992822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CCFF"/>
    <a:srgbClr val="83C937"/>
    <a:srgbClr val="FF9900"/>
    <a:srgbClr val="03CD9D"/>
    <a:srgbClr val="FFFFCC"/>
    <a:srgbClr val="4F81BD"/>
    <a:srgbClr val="E9EDF4"/>
    <a:srgbClr val="D0D8E8"/>
    <a:srgbClr val="B656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6" autoAdjust="0"/>
    <p:restoredTop sz="74443" autoAdjust="0"/>
  </p:normalViewPr>
  <p:slideViewPr>
    <p:cSldViewPr>
      <p:cViewPr varScale="1">
        <p:scale>
          <a:sx n="99" d="100"/>
          <a:sy n="99" d="100"/>
        </p:scale>
        <p:origin x="-19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ampaditou\Documents\Greek%20Market\NOME\tabl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ampaditou\Documents\Greek%20Market\NOME\table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elampaditou\Documents\Greek%20Market\NOME\tabl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ampaditou\Documents\Greek%20Market\NOME\tabl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ampaditou\Documents\Greek%20Market\NOME\tabl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ampaditou\Documents\Greek%20Market\NOME\tabl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l-GR" sz="1200" dirty="0" smtClean="0"/>
              <a:t>Παραγωγοί</a:t>
            </a:r>
            <a:endParaRPr lang="en-US" sz="1200" dirty="0"/>
          </a:p>
        </c:rich>
      </c:tx>
      <c:layout>
        <c:manualLayout>
          <c:xMode val="edge"/>
          <c:yMode val="edge"/>
          <c:x val="0.79794454855321606"/>
          <c:y val="3.9118704862847742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Sheet3!$C$9:$C$13</c:f>
              <c:strCache>
                <c:ptCount val="5"/>
                <c:pt idx="0">
                  <c:v>ΔΕΗ</c:v>
                </c:pt>
                <c:pt idx="1">
                  <c:v>Pr-2</c:v>
                </c:pt>
                <c:pt idx="2">
                  <c:v>Pr-3</c:v>
                </c:pt>
                <c:pt idx="3">
                  <c:v>Pr-4</c:v>
                </c:pt>
                <c:pt idx="4">
                  <c:v>ΑΠΕ</c:v>
                </c:pt>
              </c:strCache>
            </c:strRef>
          </c:cat>
          <c:val>
            <c:numRef>
              <c:f>Sheet3!$D$9:$D$13</c:f>
              <c:numCache>
                <c:formatCode>General</c:formatCode>
                <c:ptCount val="5"/>
                <c:pt idx="0">
                  <c:v>65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axId val="113153024"/>
        <c:axId val="82784192"/>
      </c:barChart>
      <c:catAx>
        <c:axId val="1131530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2784192"/>
        <c:crosses val="autoZero"/>
        <c:auto val="1"/>
        <c:lblAlgn val="ctr"/>
        <c:lblOffset val="100"/>
        <c:noMultiLvlLbl val="0"/>
      </c:catAx>
      <c:valAx>
        <c:axId val="82784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315302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bg1">
          <a:lumMod val="50000"/>
        </a:schemeClr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l-GR" sz="1200" dirty="0" smtClean="0"/>
              <a:t>Προμηθευτές</a:t>
            </a:r>
            <a:endParaRPr lang="en-US" sz="1200" dirty="0"/>
          </a:p>
        </c:rich>
      </c:tx>
      <c:layout>
        <c:manualLayout>
          <c:xMode val="edge"/>
          <c:yMode val="edge"/>
          <c:x val="0.75835474662148983"/>
          <c:y val="3.8251067810935811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Sheet3!$C$28:$C$31</c:f>
              <c:strCache>
                <c:ptCount val="4"/>
                <c:pt idx="0">
                  <c:v>ΔΕΗ</c:v>
                </c:pt>
                <c:pt idx="1">
                  <c:v>S-2</c:v>
                </c:pt>
                <c:pt idx="2">
                  <c:v>S-3</c:v>
                </c:pt>
                <c:pt idx="3">
                  <c:v>S-4</c:v>
                </c:pt>
              </c:strCache>
            </c:strRef>
          </c:cat>
          <c:val>
            <c:numRef>
              <c:f>Sheet3!$D$28:$D$31</c:f>
              <c:numCache>
                <c:formatCode>General</c:formatCode>
                <c:ptCount val="4"/>
                <c:pt idx="0">
                  <c:v>70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axId val="113152000"/>
        <c:axId val="82786496"/>
      </c:barChart>
      <c:catAx>
        <c:axId val="1131520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2786496"/>
        <c:crosses val="autoZero"/>
        <c:auto val="1"/>
        <c:lblAlgn val="ctr"/>
        <c:lblOffset val="100"/>
        <c:noMultiLvlLbl val="0"/>
      </c:catAx>
      <c:valAx>
        <c:axId val="82786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315200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bg1">
          <a:lumMod val="50000"/>
        </a:schemeClr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l-GR" sz="1200" dirty="0" smtClean="0"/>
              <a:t>Παραγωγοί</a:t>
            </a:r>
            <a:endParaRPr lang="en-US" sz="1200" dirty="0"/>
          </a:p>
        </c:rich>
      </c:tx>
      <c:layout>
        <c:manualLayout>
          <c:xMode val="edge"/>
          <c:yMode val="edge"/>
          <c:x val="0.79794454855321606"/>
          <c:y val="3.9118704862847742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Sheet3!$C$9:$C$13</c:f>
              <c:strCache>
                <c:ptCount val="5"/>
                <c:pt idx="0">
                  <c:v>ΔΕΗ</c:v>
                </c:pt>
                <c:pt idx="1">
                  <c:v>Pr-2</c:v>
                </c:pt>
                <c:pt idx="2">
                  <c:v>Pr-3</c:v>
                </c:pt>
                <c:pt idx="3">
                  <c:v>Pr-4</c:v>
                </c:pt>
                <c:pt idx="4">
                  <c:v>ΑΠΕ</c:v>
                </c:pt>
              </c:strCache>
            </c:strRef>
          </c:cat>
          <c:val>
            <c:numRef>
              <c:f>Sheet3!$D$9:$D$13</c:f>
              <c:numCache>
                <c:formatCode>General</c:formatCode>
                <c:ptCount val="5"/>
                <c:pt idx="0">
                  <c:v>65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axId val="94945792"/>
        <c:axId val="105932480"/>
      </c:barChart>
      <c:catAx>
        <c:axId val="949457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5932480"/>
        <c:crosses val="autoZero"/>
        <c:auto val="1"/>
        <c:lblAlgn val="ctr"/>
        <c:lblOffset val="100"/>
        <c:noMultiLvlLbl val="0"/>
      </c:catAx>
      <c:valAx>
        <c:axId val="105932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94579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bg1">
          <a:lumMod val="50000"/>
        </a:schemeClr>
      </a:solidFill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l-GR" sz="1200" dirty="0" smtClean="0"/>
              <a:t>Προμηθευτές</a:t>
            </a:r>
            <a:endParaRPr lang="en-US" sz="1200" dirty="0"/>
          </a:p>
        </c:rich>
      </c:tx>
      <c:layout>
        <c:manualLayout>
          <c:xMode val="edge"/>
          <c:yMode val="edge"/>
          <c:x val="0.75835474662148983"/>
          <c:y val="3.8251067810935811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3"/>
              <c:delete val="1"/>
            </c:dLbl>
            <c:txPr>
              <a:bodyPr/>
              <a:lstStyle/>
              <a:p>
                <a:pPr>
                  <a:defRPr sz="140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Sheet3!$C$28:$C$31</c:f>
              <c:strCache>
                <c:ptCount val="4"/>
                <c:pt idx="0">
                  <c:v>ΔΕΗ</c:v>
                </c:pt>
                <c:pt idx="1">
                  <c:v>S-2</c:v>
                </c:pt>
                <c:pt idx="2">
                  <c:v>S-3</c:v>
                </c:pt>
                <c:pt idx="3">
                  <c:v>S-4</c:v>
                </c:pt>
              </c:strCache>
            </c:strRef>
          </c:cat>
          <c:val>
            <c:numRef>
              <c:f>Sheet3!$D$28:$D$31</c:f>
              <c:numCache>
                <c:formatCode>General</c:formatCode>
                <c:ptCount val="4"/>
                <c:pt idx="0">
                  <c:v>70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4946304"/>
        <c:axId val="105934208"/>
      </c:barChart>
      <c:catAx>
        <c:axId val="94946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5934208"/>
        <c:crosses val="autoZero"/>
        <c:auto val="1"/>
        <c:lblAlgn val="ctr"/>
        <c:lblOffset val="100"/>
        <c:noMultiLvlLbl val="0"/>
      </c:catAx>
      <c:valAx>
        <c:axId val="105934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94630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bg1">
          <a:lumMod val="50000"/>
        </a:schemeClr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l-GR" sz="1200" dirty="0" smtClean="0"/>
              <a:t>Παραγωγοί</a:t>
            </a:r>
            <a:endParaRPr lang="en-US" sz="1200" dirty="0"/>
          </a:p>
        </c:rich>
      </c:tx>
      <c:layout>
        <c:manualLayout>
          <c:xMode val="edge"/>
          <c:yMode val="edge"/>
          <c:x val="0.79908547393499296"/>
          <c:y val="5.3747637720146013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83C937"/>
              </a:solidFill>
            </c:spPr>
          </c:dPt>
          <c:dLbls>
            <c:dLbl>
              <c:idx val="0"/>
              <c:delete val="1"/>
            </c:dLbl>
            <c:txPr>
              <a:bodyPr/>
              <a:lstStyle/>
              <a:p>
                <a:pPr>
                  <a:defRPr sz="1400">
                    <a:solidFill>
                      <a:srgbClr val="0070C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'Sheet3 (2)'!$C$9:$C$13</c:f>
              <c:strCache>
                <c:ptCount val="5"/>
                <c:pt idx="0">
                  <c:v>ΔΕΗ</c:v>
                </c:pt>
                <c:pt idx="1">
                  <c:v>Pr-2</c:v>
                </c:pt>
                <c:pt idx="2">
                  <c:v>Pr-3</c:v>
                </c:pt>
                <c:pt idx="3">
                  <c:v>Pr-4</c:v>
                </c:pt>
                <c:pt idx="4">
                  <c:v>ΑΠΕ</c:v>
                </c:pt>
              </c:strCache>
            </c:strRef>
          </c:cat>
          <c:val>
            <c:numRef>
              <c:f>'Sheet3 (2)'!$D$9:$D$13</c:f>
              <c:numCache>
                <c:formatCode>General</c:formatCode>
                <c:ptCount val="5"/>
                <c:pt idx="0">
                  <c:v>25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axId val="133282304"/>
        <c:axId val="105937088"/>
      </c:barChart>
      <c:catAx>
        <c:axId val="133282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5937088"/>
        <c:crosses val="autoZero"/>
        <c:auto val="1"/>
        <c:lblAlgn val="ctr"/>
        <c:lblOffset val="100"/>
        <c:noMultiLvlLbl val="0"/>
      </c:catAx>
      <c:valAx>
        <c:axId val="105937088"/>
        <c:scaling>
          <c:orientation val="minMax"/>
          <c:max val="4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328230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bg1">
          <a:lumMod val="50000"/>
        </a:schemeClr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l-GR" sz="1200" dirty="0" smtClean="0"/>
              <a:t>Προμηθευτές</a:t>
            </a:r>
            <a:endParaRPr lang="en-US" sz="1200" dirty="0"/>
          </a:p>
        </c:rich>
      </c:tx>
      <c:layout>
        <c:manualLayout>
          <c:xMode val="edge"/>
          <c:yMode val="edge"/>
          <c:x val="0.75561459904084938"/>
          <c:y val="5.3747637720146013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rgbClr val="0070C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'Sheet3 (2)'!$C$28:$C$31</c:f>
              <c:strCache>
                <c:ptCount val="4"/>
                <c:pt idx="0">
                  <c:v>ΔΕΗ</c:v>
                </c:pt>
                <c:pt idx="1">
                  <c:v>S-2</c:v>
                </c:pt>
                <c:pt idx="2">
                  <c:v>S-3</c:v>
                </c:pt>
                <c:pt idx="3">
                  <c:v>S-4</c:v>
                </c:pt>
              </c:strCache>
            </c:strRef>
          </c:cat>
          <c:val>
            <c:numRef>
              <c:f>'Sheet3 (2)'!$D$28:$D$31</c:f>
              <c:numCache>
                <c:formatCode>General</c:formatCode>
                <c:ptCount val="4"/>
                <c:pt idx="0">
                  <c:v>40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axId val="132440064"/>
        <c:axId val="82804736"/>
      </c:barChart>
      <c:catAx>
        <c:axId val="132440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2804736"/>
        <c:crosses val="autoZero"/>
        <c:auto val="1"/>
        <c:lblAlgn val="ctr"/>
        <c:lblOffset val="100"/>
        <c:noMultiLvlLbl val="0"/>
      </c:catAx>
      <c:valAx>
        <c:axId val="82804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244006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bg1">
          <a:lumMod val="50000"/>
        </a:schemeClr>
      </a:solidFill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0.11227</cdr:x>
      <cdr:y>0.88533</cdr:y>
    </cdr:from>
    <cdr:to>
      <cdr:x>0.22497</cdr:x>
      <cdr:y>0.98625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6951" y="2299407"/>
          <a:ext cx="488839" cy="26209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l-GR" dirty="0" smtClean="0"/>
            <a:t>ΔΕΗ</a:t>
          </a:r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52A97-8431-4015-A65B-324CC46FD7CD}" type="datetimeFigureOut">
              <a:rPr lang="el-GR" smtClean="0"/>
              <a:t>21/10/2016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3009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43009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B4C1-920A-4412-AE99-638B6B2EFC7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001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Bids:</a:t>
            </a:r>
            <a:r>
              <a:rPr lang="en-US" baseline="0" dirty="0" smtClean="0"/>
              <a:t> 1-2-3 . No Congestion (70)</a:t>
            </a:r>
          </a:p>
          <a:p>
            <a:r>
              <a:rPr lang="en-US" baseline="0" dirty="0" smtClean="0"/>
              <a:t>Bids: 1-3-4 . No Congestion (80)</a:t>
            </a:r>
          </a:p>
          <a:p>
            <a:r>
              <a:rPr lang="en-US" baseline="0" dirty="0" smtClean="0"/>
              <a:t>Bids: 1-4-5 . Congestion (110). P3 losses 10 MWh/h due to Bid5</a:t>
            </a:r>
          </a:p>
          <a:p>
            <a:r>
              <a:rPr lang="en-US" baseline="0" dirty="0" smtClean="0"/>
              <a:t>Bids: 1-5-6 . Congestion (110). P2 losses 10 MWh/h due to Bid6</a:t>
            </a:r>
          </a:p>
          <a:p>
            <a:r>
              <a:rPr lang="en-US" baseline="0" dirty="0" smtClean="0"/>
              <a:t>Bids: 5-6-7 . Congestion (110). P1 losses 10 MWh/h due to Bid7</a:t>
            </a:r>
          </a:p>
          <a:p>
            <a:r>
              <a:rPr lang="en-US" baseline="0" dirty="0" smtClean="0"/>
              <a:t>Bids: 6-7-8 . Congestion (110). P1 retains position</a:t>
            </a:r>
            <a:r>
              <a:rPr lang="en-US" baseline="0" dirty="0" smtClean="0"/>
              <a:t>. </a:t>
            </a:r>
            <a:r>
              <a:rPr lang="en-US" baseline="0" dirty="0" smtClean="0">
                <a:solidFill>
                  <a:srgbClr val="FF0000"/>
                </a:solidFill>
              </a:rPr>
              <a:t>P2 and P3 have higher prices</a:t>
            </a:r>
            <a:endParaRPr lang="en-US" baseline="0" dirty="0" smtClean="0">
              <a:solidFill>
                <a:srgbClr val="FF0000"/>
              </a:solidFill>
            </a:endParaRPr>
          </a:p>
          <a:p>
            <a:r>
              <a:rPr lang="en-US" baseline="0" dirty="0" smtClean="0"/>
              <a:t>Bids: 6-8-9 . Congestion (120). P1 losses </a:t>
            </a:r>
            <a:r>
              <a:rPr lang="en-US" baseline="0" dirty="0" smtClean="0"/>
              <a:t>10 </a:t>
            </a:r>
            <a:r>
              <a:rPr lang="en-US" baseline="0" dirty="0" smtClean="0"/>
              <a:t>MWh/h due to Bid9</a:t>
            </a:r>
          </a:p>
          <a:p>
            <a:r>
              <a:rPr lang="en-US" baseline="0" dirty="0" smtClean="0"/>
              <a:t>Bids: 6-9-10. Congestion (120).  P3 losses 20 </a:t>
            </a:r>
            <a:r>
              <a:rPr lang="el-GR" baseline="0" dirty="0" smtClean="0"/>
              <a:t>Μ</a:t>
            </a:r>
            <a:r>
              <a:rPr lang="en-US" baseline="0" dirty="0" err="1" smtClean="0"/>
              <a:t>Wh</a:t>
            </a:r>
            <a:r>
              <a:rPr lang="en-US" baseline="0" dirty="0" smtClean="0"/>
              <a:t>/h due to Bid10. P1 regains 20 MWh/h</a:t>
            </a:r>
          </a:p>
          <a:p>
            <a:r>
              <a:rPr lang="en-US" baseline="0" dirty="0" smtClean="0"/>
              <a:t>Bids: 9-10-11. Congestion (120). P2 losses 20 MWh/h due to Bid11. P3 regains 30 MWh/h</a:t>
            </a:r>
          </a:p>
          <a:p>
            <a:r>
              <a:rPr lang="en-US" baseline="0" dirty="0" smtClean="0"/>
              <a:t>Bids: 10-11-12. Congestion (120). P1 losses 20 MWh/h due to Bid12. P2 regains 20 MWh/h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B4C1-920A-4412-AE99-638B6B2EFC7E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8800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B4C1-920A-4412-AE99-638B6B2EFC7E}" type="slidenum">
              <a:rPr lang="el-GR" smtClean="0"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7831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664E-D373-4D31-A970-CC99291EC8BF}" type="datetime1">
              <a:rPr lang="el-GR" smtClean="0"/>
              <a:t>21/10/2016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89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A490-B5CE-46A4-A0D1-F8E532315884}" type="datetime1">
              <a:rPr lang="el-GR" smtClean="0"/>
              <a:t>21/10/2016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359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AAECE-56B5-4325-B5DE-DE79D0D3DF66}" type="datetime1">
              <a:rPr lang="el-GR" smtClean="0"/>
              <a:t>21/10/2016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560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D5408-2D49-486D-8580-80C42A51049C}" type="datetime1">
              <a:rPr lang="el-GR" smtClean="0"/>
              <a:t>21/10/2016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768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8FDB-4BCD-402E-A33D-47696F019540}" type="datetime1">
              <a:rPr lang="el-GR" smtClean="0"/>
              <a:t>21/10/2016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019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D557-2344-48FB-8979-DED6B4659618}" type="datetime1">
              <a:rPr lang="el-GR" smtClean="0"/>
              <a:t>21/10/2016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690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945E-EC3B-427F-8B0D-5CF29F2F843F}" type="datetime1">
              <a:rPr lang="el-GR" smtClean="0"/>
              <a:t>21/10/2016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8421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E783-48EA-4023-B6E2-90EAC460673E}" type="datetime1">
              <a:rPr lang="el-GR" smtClean="0"/>
              <a:t>21/10/2016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097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3ECE-8B16-4DA6-93D7-7EC62D9B8313}" type="datetime1">
              <a:rPr lang="el-GR" smtClean="0"/>
              <a:t>21/10/2016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299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3C07-3EE7-4C2B-B17A-3558D3F72A1B}" type="datetime1">
              <a:rPr lang="el-GR" smtClean="0"/>
              <a:t>21/10/2016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6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2207-425E-4991-A6E7-EDAA558D6D01}" type="datetime1">
              <a:rPr lang="el-GR" smtClean="0"/>
              <a:t>21/10/2016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085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FBF11-F061-42A6-8930-7DB48B6FA60B}" type="datetime1">
              <a:rPr lang="el-GR" smtClean="0"/>
              <a:t>21/10/2016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F73A7-F092-427E-8E3F-00906C127A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326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chart" Target="../charts/char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052736"/>
            <a:ext cx="8568952" cy="5688632"/>
          </a:xfrm>
        </p:spPr>
        <p:txBody>
          <a:bodyPr>
            <a:normAutofit/>
          </a:bodyPr>
          <a:lstStyle/>
          <a:p>
            <a:r>
              <a:rPr lang="el-GR" sz="4000" b="1" dirty="0" smtClean="0"/>
              <a:t>Σύστημα Συναλλαγών Δημοπρασιών Προθεσμιακών Προϊόντων Ηλεκτρικής Ενέργειας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600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600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600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l-GR" sz="1600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l-GR" sz="1600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l-GR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5736" y="5889929"/>
            <a:ext cx="4856584" cy="864096"/>
          </a:xfrm>
        </p:spPr>
        <p:txBody>
          <a:bodyPr>
            <a:noAutofit/>
          </a:bodyPr>
          <a:lstStyle/>
          <a:p>
            <a:r>
              <a:rPr lang="el-GR" sz="1600" b="1" dirty="0">
                <a:solidFill>
                  <a:prstClr val="white">
                    <a:lumMod val="50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Ημερίδα 05.09.2016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4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876993" cy="8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051720" y="2780928"/>
            <a:ext cx="4856584" cy="4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l-G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065" y="6433475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16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904" y="0"/>
            <a:ext cx="8247096" cy="1124744"/>
          </a:xfrm>
        </p:spPr>
        <p:txBody>
          <a:bodyPr>
            <a:normAutofit fontScale="90000"/>
          </a:bodyPr>
          <a:lstStyle/>
          <a:p>
            <a:pPr algn="l"/>
            <a:r>
              <a:rPr lang="el-GR" sz="3000" b="1" dirty="0" smtClean="0">
                <a:latin typeface="Arial" pitchFamily="34" charset="0"/>
                <a:cs typeface="Arial" pitchFamily="34" charset="0"/>
              </a:rPr>
              <a:t>Αμερικανική Δημοπρασία</a:t>
            </a:r>
            <a:br>
              <a:rPr lang="el-GR" sz="3000" b="1" dirty="0" smtClean="0">
                <a:latin typeface="Arial" pitchFamily="34" charset="0"/>
                <a:cs typeface="Arial" pitchFamily="34" charset="0"/>
              </a:rPr>
            </a:br>
            <a:r>
              <a:rPr lang="el-GR" sz="3000" b="1" dirty="0" smtClean="0">
                <a:latin typeface="Arial" pitchFamily="34" charset="0"/>
                <a:cs typeface="Arial" pitchFamily="34" charset="0"/>
              </a:rPr>
              <a:t>Υποβολή και Αξιολόγηση Δηλώσεων Αγοράς</a:t>
            </a:r>
            <a:endParaRPr lang="el-G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10</a:t>
            </a:fld>
            <a:endParaRPr lang="el-GR" dirty="0"/>
          </a:p>
        </p:txBody>
      </p:sp>
      <p:pic>
        <p:nvPicPr>
          <p:cNvPr id="54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5" name="Straight Connector 54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62065" y="6464369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76329" y="1268761"/>
            <a:ext cx="8579296" cy="2088231"/>
          </a:xfrm>
          <a:noFill/>
          <a:ln>
            <a:noFill/>
          </a:ln>
        </p:spPr>
        <p:txBody>
          <a:bodyPr>
            <a:noAutofit/>
          </a:bodyPr>
          <a:lstStyle/>
          <a:p>
            <a:pPr marL="450850" lvl="1" indent="-365125" algn="just">
              <a:buFont typeface="Wingdings" pitchFamily="2" charset="2"/>
              <a:buChar char="q"/>
            </a:pPr>
            <a:r>
              <a:rPr lang="el-GR" sz="1600" b="1" u="sng" dirty="0" smtClean="0">
                <a:latin typeface="Arial" pitchFamily="34" charset="0"/>
                <a:cs typeface="Arial" pitchFamily="34" charset="0"/>
              </a:rPr>
              <a:t>Βελτίωση Δηλώσεων Αγοράς</a:t>
            </a:r>
            <a:endParaRPr lang="en-US" sz="1600" b="1" u="sng" dirty="0" smtClean="0">
              <a:latin typeface="Arial" pitchFamily="34" charset="0"/>
              <a:cs typeface="Arial" pitchFamily="34" charset="0"/>
            </a:endParaRPr>
          </a:p>
          <a:p>
            <a:pPr marL="850900" lvl="2" indent="-365125" algn="just">
              <a:buFont typeface="Wingdings" pitchFamily="2" charset="2"/>
              <a:buChar char="q"/>
            </a:pP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485775" lvl="2" indent="0" algn="just">
              <a:buNone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Κάθε Συμμετέχων </a:t>
            </a:r>
            <a:r>
              <a:rPr lang="el-GR" sz="1400" dirty="0">
                <a:latin typeface="Arial" pitchFamily="34" charset="0"/>
                <a:cs typeface="Arial" pitchFamily="34" charset="0"/>
              </a:rPr>
              <a:t>για να επανακτήσει ποσότητα, ή να σιγουρέψει καλύτερα την ποσότητα που έχει προς το παρόν, μπορεί να βελτιώσει την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Δήλωση Αγοράς του </a:t>
            </a:r>
            <a:r>
              <a:rPr lang="el-GR" sz="1400" dirty="0">
                <a:latin typeface="Arial" pitchFamily="34" charset="0"/>
                <a:cs typeface="Arial" pitchFamily="34" charset="0"/>
              </a:rPr>
              <a:t>με τους ακόλουθους τρόπους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850900" lvl="2" indent="-365125" algn="just">
              <a:buFont typeface="Wingdings" pitchFamily="2" charset="2"/>
              <a:buChar char="q"/>
            </a:pP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Να υποβάλει Δήλωση κρατώντας </a:t>
            </a:r>
            <a:r>
              <a:rPr lang="el-GR" sz="1400" b="1" dirty="0">
                <a:latin typeface="Arial" pitchFamily="34" charset="0"/>
                <a:cs typeface="Arial" pitchFamily="34" charset="0"/>
              </a:rPr>
              <a:t>την ίδια π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οσότητα</a:t>
            </a:r>
            <a:r>
              <a:rPr lang="el-GR" sz="1400" b="1" dirty="0">
                <a:latin typeface="Arial" pitchFamily="34" charset="0"/>
                <a:cs typeface="Arial" pitchFamily="34" charset="0"/>
              </a:rPr>
              <a:t>, αλλά αυξάνοντας την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τιμή μονάδας</a:t>
            </a:r>
          </a:p>
          <a:p>
            <a:pPr lvl="1">
              <a:buFont typeface="Wingdings" pitchFamily="2" charset="2"/>
              <a:buChar char="§"/>
            </a:pP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Να </a:t>
            </a:r>
            <a:r>
              <a:rPr lang="el-GR" sz="1400" b="1" dirty="0">
                <a:latin typeface="Arial" pitchFamily="34" charset="0"/>
                <a:cs typeface="Arial" pitchFamily="34" charset="0"/>
              </a:rPr>
              <a:t>υποβάλει Δ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ήλωση κρατώντας </a:t>
            </a:r>
            <a:r>
              <a:rPr lang="el-GR" sz="1400" b="1" dirty="0">
                <a:latin typeface="Arial" pitchFamily="34" charset="0"/>
                <a:cs typeface="Arial" pitchFamily="34" charset="0"/>
              </a:rPr>
              <a:t>την ίδια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τιμή </a:t>
            </a:r>
            <a:r>
              <a:rPr lang="el-GR" sz="1400" b="1" dirty="0">
                <a:latin typeface="Arial" pitchFamily="34" charset="0"/>
                <a:cs typeface="Arial" pitchFamily="34" charset="0"/>
              </a:rPr>
              <a:t>μονάδας, αλλά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αυξάνοντας </a:t>
            </a:r>
            <a:r>
              <a:rPr lang="el-GR" sz="1400" b="1" dirty="0">
                <a:latin typeface="Arial" pitchFamily="34" charset="0"/>
                <a:cs typeface="Arial" pitchFamily="34" charset="0"/>
              </a:rPr>
              <a:t>την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ποσότητα</a:t>
            </a:r>
          </a:p>
          <a:p>
            <a:pPr lvl="1">
              <a:buFont typeface="Wingdings" pitchFamily="2" charset="2"/>
              <a:buChar char="§"/>
            </a:pP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Να </a:t>
            </a:r>
            <a:r>
              <a:rPr lang="el-GR" sz="1400" b="1" dirty="0">
                <a:latin typeface="Arial" pitchFamily="34" charset="0"/>
                <a:cs typeface="Arial" pitchFamily="34" charset="0"/>
              </a:rPr>
              <a:t>υποβάλει Δ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ήλωση αυξάνοντας </a:t>
            </a:r>
            <a:r>
              <a:rPr lang="el-GR" sz="1400" b="1" dirty="0">
                <a:latin typeface="Arial" pitchFamily="34" charset="0"/>
                <a:cs typeface="Arial" pitchFamily="34" charset="0"/>
              </a:rPr>
              <a:t>και την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ποσότητα και </a:t>
            </a:r>
            <a:r>
              <a:rPr lang="el-GR" sz="1400" b="1" dirty="0">
                <a:latin typeface="Arial" pitchFamily="34" charset="0"/>
                <a:cs typeface="Arial" pitchFamily="34" charset="0"/>
              </a:rPr>
              <a:t>την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τιμή </a:t>
            </a:r>
            <a:r>
              <a:rPr lang="el-GR" sz="1400" b="1" dirty="0">
                <a:latin typeface="Arial" pitchFamily="34" charset="0"/>
                <a:cs typeface="Arial" pitchFamily="34" charset="0"/>
              </a:rPr>
              <a:t>μονάδας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ταυτόχρονα</a:t>
            </a:r>
            <a:endParaRPr lang="el-G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76329" y="3501008"/>
            <a:ext cx="8579296" cy="290686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1" indent="-365125" algn="just">
              <a:buFont typeface="Wingdings" pitchFamily="2" charset="2"/>
              <a:buChar char="q"/>
            </a:pPr>
            <a:r>
              <a:rPr lang="el-GR" sz="1600" b="1" u="sng" dirty="0" smtClean="0">
                <a:latin typeface="Arial" pitchFamily="34" charset="0"/>
                <a:cs typeface="Arial" pitchFamily="34" charset="0"/>
              </a:rPr>
              <a:t>Καλύτερη Δήλωση Αγοράς</a:t>
            </a:r>
            <a:endParaRPr lang="en-US" sz="1600" b="1" u="sng" dirty="0" smtClean="0">
              <a:latin typeface="Arial" pitchFamily="34" charset="0"/>
              <a:cs typeface="Arial" pitchFamily="34" charset="0"/>
            </a:endParaRPr>
          </a:p>
          <a:p>
            <a:pPr marL="850900" lvl="2" indent="-365125" algn="just">
              <a:buFont typeface="Wingdings" pitchFamily="2" charset="2"/>
              <a:buChar char="q"/>
            </a:pP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485775" lvl="2" indent="0" algn="just">
              <a:buNone/>
            </a:pPr>
            <a:r>
              <a:rPr lang="el-GR" sz="1600" dirty="0" smtClean="0">
                <a:latin typeface="Arial" pitchFamily="34" charset="0"/>
                <a:cs typeface="Arial" pitchFamily="34" charset="0"/>
              </a:rPr>
              <a:t>Θεωρείται η Δήλωση Αγοράς με την Υψηλότερη Τιμή μονάδας</a:t>
            </a:r>
          </a:p>
          <a:p>
            <a:pPr marL="850900" lvl="2" indent="-365125" algn="just">
              <a:buFont typeface="Wingdings" pitchFamily="2" charset="2"/>
              <a:buChar char="q"/>
            </a:pP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Αν δύο Δηλώσεις έχουν την ίδια τιμή μονάδας, τότε καλύτερη θεωρείται αυτή που έχει την μεγαλύτερη ποσότητα.</a:t>
            </a:r>
          </a:p>
          <a:p>
            <a:pPr lvl="1">
              <a:buFont typeface="Wingdings" pitchFamily="2" charset="2"/>
              <a:buChar char="§"/>
            </a:pP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Αν δύο Δηλώσεις έχουν και την ίδια τιμή μονάδας και την ίδια ποσότητα, καλύτερη θεωρείται αυτή που έφτασε στο σύστημα ηλεκτρονικών δημοπρασιών νωρίτερα.</a:t>
            </a:r>
          </a:p>
          <a:p>
            <a:pPr lvl="1">
              <a:buFont typeface="Wingdings" pitchFamily="2" charset="2"/>
              <a:buChar char="§"/>
            </a:pPr>
            <a:endParaRPr lang="el-GR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el-GR" sz="2000" b="1" u="sng" dirty="0" smtClean="0">
                <a:latin typeface="Arial" pitchFamily="34" charset="0"/>
                <a:cs typeface="Arial" pitchFamily="34" charset="0"/>
              </a:rPr>
              <a:t>Στο κλείσιμο της δημοπρασίας, το σύστημα αυτόματα κάνει την οριστική κατανομή των ποσοτήτων στις καλύτερες δηλώσεις</a:t>
            </a:r>
            <a:endParaRPr lang="el-GR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l-G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l-G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32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904" y="0"/>
            <a:ext cx="8247096" cy="1124744"/>
          </a:xfrm>
        </p:spPr>
        <p:txBody>
          <a:bodyPr>
            <a:normAutofit/>
          </a:bodyPr>
          <a:lstStyle/>
          <a:p>
            <a:pPr algn="l"/>
            <a:r>
              <a:rPr lang="el-GR" sz="3000" b="1" dirty="0" smtClean="0">
                <a:latin typeface="Arial" pitchFamily="34" charset="0"/>
                <a:cs typeface="Arial" pitchFamily="34" charset="0"/>
              </a:rPr>
              <a:t>Διαδικασία Δημοπρασίας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000" b="1" dirty="0" smtClean="0">
                <a:latin typeface="Arial" pitchFamily="34" charset="0"/>
                <a:cs typeface="Arial" pitchFamily="34" charset="0"/>
              </a:rPr>
            </a:br>
            <a:r>
              <a:rPr lang="el-GR" sz="3000" b="1" dirty="0" smtClean="0">
                <a:latin typeface="Arial" pitchFamily="34" charset="0"/>
                <a:cs typeface="Arial" pitchFamily="34" charset="0"/>
              </a:rPr>
              <a:t>Αμερικανική Δημοπρασία / 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Pay-as-Bid</a:t>
            </a:r>
            <a:endParaRPr lang="el-G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11</a:t>
            </a:fld>
            <a:endParaRPr lang="el-GR" dirty="0"/>
          </a:p>
        </p:txBody>
      </p:sp>
      <p:pic>
        <p:nvPicPr>
          <p:cNvPr id="54" name="Picture 1" descr="Lagie_logotip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5" name="Straight Connector 54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580112" y="1354488"/>
            <a:ext cx="3312368" cy="30777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Εκκαθάριση 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Pay-as-Bid</a:t>
            </a:r>
            <a:endParaRPr lang="el-GR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580112" y="5370601"/>
            <a:ext cx="3279873" cy="938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el-GR" sz="11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ΛΑΓΗΕ</a:t>
            </a:r>
            <a:r>
              <a:rPr lang="en-US" sz="11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l-GR" sz="11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Ενημερωτικά Σημειώματα</a:t>
            </a:r>
            <a:endParaRPr lang="en-US" sz="1100" b="1" u="sng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57188" lvl="1" indent="-177800">
              <a:buFont typeface="Arial" pitchFamily="34" charset="0"/>
              <a:buChar char="•"/>
            </a:pPr>
            <a:r>
              <a:rPr lang="el-G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Κωδικός Κατανεμηθείσας Ποσότητας</a:t>
            </a:r>
          </a:p>
          <a:p>
            <a:pPr marL="357188" lvl="1" indent="-177800">
              <a:buFont typeface="Arial" pitchFamily="34" charset="0"/>
              <a:buChar char="•"/>
            </a:pPr>
            <a:r>
              <a:rPr lang="el-G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Υπολογισμός Αξίας, Προκαταβολικής Πληρωμής, Ανταποδοτικού Τέλους</a:t>
            </a:r>
            <a:endParaRPr lang="en-US" sz="11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57188" lvl="1" indent="-177800">
              <a:buFont typeface="Arial" pitchFamily="34" charset="0"/>
              <a:buChar char="•"/>
            </a:pPr>
            <a:r>
              <a:rPr lang="el-G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Καταληκτική Ημερομηνία Πληρωμής</a:t>
            </a:r>
            <a:endParaRPr lang="en-US" sz="11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34599" y="1354488"/>
            <a:ext cx="2501497" cy="30777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Αμερικανική Δημοπρασία</a:t>
            </a:r>
            <a:endParaRPr lang="el-GR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371791">
            <a:off x="7653132" y="277616"/>
            <a:ext cx="1440160" cy="461665"/>
          </a:xfrm>
          <a:prstGeom prst="rect">
            <a:avLst/>
          </a:prstGeom>
          <a:solidFill>
            <a:schemeClr val="tx2"/>
          </a:solidFill>
          <a:ln w="34925" cap="flat" cmpd="thickThin">
            <a:solidFill>
              <a:schemeClr val="tx2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Example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62065" y="6464369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5307" y="1354488"/>
            <a:ext cx="2501497" cy="30777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Τεχνικοί Όροι</a:t>
            </a:r>
            <a:endParaRPr lang="el-GR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91" y="1847331"/>
            <a:ext cx="2495613" cy="30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599" y="1847331"/>
            <a:ext cx="5957881" cy="330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391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6"/>
          <p:cNvSpPr/>
          <p:nvPr/>
        </p:nvSpPr>
        <p:spPr>
          <a:xfrm>
            <a:off x="3607058" y="4649249"/>
            <a:ext cx="5268927" cy="243929"/>
          </a:xfrm>
          <a:prstGeom prst="rect">
            <a:avLst/>
          </a:prstGeom>
          <a:pattFill prst="lt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/>
          </a:p>
        </p:txBody>
      </p:sp>
      <p:sp>
        <p:nvSpPr>
          <p:cNvPr id="132" name="Rectangle 131"/>
          <p:cNvSpPr/>
          <p:nvPr/>
        </p:nvSpPr>
        <p:spPr>
          <a:xfrm rot="16200000">
            <a:off x="-1848658" y="3899187"/>
            <a:ext cx="4046390" cy="253916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l-GR" sz="1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Πρωτογενής Αγορά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904" y="0"/>
            <a:ext cx="8247096" cy="1124744"/>
          </a:xfrm>
        </p:spPr>
        <p:txBody>
          <a:bodyPr>
            <a:normAutofit/>
          </a:bodyPr>
          <a:lstStyle/>
          <a:p>
            <a:pPr algn="l"/>
            <a:r>
              <a:rPr lang="el-GR" sz="3000" b="1" dirty="0" smtClean="0">
                <a:latin typeface="Arial" pitchFamily="34" charset="0"/>
                <a:cs typeface="Arial" pitchFamily="34" charset="0"/>
              </a:rPr>
              <a:t>Πρωτογενής Αγορά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:</a:t>
            </a:r>
            <a:br>
              <a:rPr lang="en-US" sz="3000" b="1" dirty="0" smtClean="0">
                <a:latin typeface="Arial" pitchFamily="34" charset="0"/>
                <a:cs typeface="Arial" pitchFamily="34" charset="0"/>
              </a:rPr>
            </a:br>
            <a:r>
              <a:rPr lang="el-GR" sz="3000" b="1" dirty="0" smtClean="0">
                <a:latin typeface="Arial" pitchFamily="34" charset="0"/>
                <a:cs typeface="Arial" pitchFamily="34" charset="0"/>
              </a:rPr>
              <a:t>Εκκαθάριση Προκαταβολικής Πληρωμής</a:t>
            </a:r>
            <a:endParaRPr lang="el-G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12</a:t>
            </a:fld>
            <a:endParaRPr lang="el-GR" dirty="0"/>
          </a:p>
        </p:txBody>
      </p:sp>
      <p:sp>
        <p:nvSpPr>
          <p:cNvPr id="13" name="Rectangle 12"/>
          <p:cNvSpPr/>
          <p:nvPr/>
        </p:nvSpPr>
        <p:spPr>
          <a:xfrm>
            <a:off x="69781" y="1412776"/>
            <a:ext cx="4502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1600" b="1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</a:t>
            </a:r>
            <a:endParaRPr lang="el-GR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4648" y="1340768"/>
            <a:ext cx="4058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1st</a:t>
            </a:r>
            <a:endParaRPr lang="el-GR" sz="1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29824" y="1444714"/>
            <a:ext cx="3449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16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l-GR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20091" y="1340768"/>
            <a:ext cx="69186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12/2016</a:t>
            </a:r>
            <a:endParaRPr lang="el-GR" sz="1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142184" y="1975986"/>
            <a:ext cx="8733802" cy="2091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124648" y="1835397"/>
            <a:ext cx="0" cy="1440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3628133" y="1840101"/>
            <a:ext cx="0" cy="1440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7522086" y="1446282"/>
            <a:ext cx="13131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0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l-GR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months</a:t>
            </a:r>
            <a:endParaRPr lang="el-GR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flipV="1">
            <a:off x="8885336" y="1844824"/>
            <a:ext cx="0" cy="1440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631476" y="3676799"/>
            <a:ext cx="5244510" cy="503254"/>
          </a:xfrm>
          <a:prstGeom prst="rect">
            <a:avLst/>
          </a:prstGeom>
          <a:pattFill prst="lt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9" name="Rectangle 78"/>
          <p:cNvSpPr/>
          <p:nvPr/>
        </p:nvSpPr>
        <p:spPr>
          <a:xfrm>
            <a:off x="5952439" y="3753247"/>
            <a:ext cx="5004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AQ1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3785459" y="1709952"/>
            <a:ext cx="3725721" cy="1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4138767" y="1429029"/>
            <a:ext cx="371640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5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12 μήνες</a:t>
            </a:r>
            <a:r>
              <a:rPr lang="en-US" sz="105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l-GR" sz="105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Διάρκεια Προϊόντος = 8760 </a:t>
            </a:r>
            <a:r>
              <a:rPr lang="en-US" sz="105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hrs</a:t>
            </a:r>
            <a:endParaRPr lang="el-GR" sz="105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5960281" y="4630468"/>
            <a:ext cx="5004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AQ</a:t>
            </a:r>
            <a:r>
              <a:rPr lang="el-GR" sz="1200" b="1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630962" y="5329882"/>
            <a:ext cx="5245023" cy="429760"/>
          </a:xfrm>
          <a:prstGeom prst="rect">
            <a:avLst/>
          </a:prstGeom>
          <a:pattFill prst="lt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09" name="Rectangle 108"/>
          <p:cNvSpPr/>
          <p:nvPr/>
        </p:nvSpPr>
        <p:spPr>
          <a:xfrm>
            <a:off x="5931183" y="5421739"/>
            <a:ext cx="5295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AQ</a:t>
            </a:r>
            <a:r>
              <a:rPr lang="el-GR" sz="1200" b="1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525856" y="2128416"/>
            <a:ext cx="0" cy="3959284"/>
          </a:xfrm>
          <a:prstGeom prst="line">
            <a:avLst/>
          </a:prstGeom>
          <a:ln w="2222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148"/>
          <p:cNvSpPr/>
          <p:nvPr/>
        </p:nvSpPr>
        <p:spPr>
          <a:xfrm>
            <a:off x="47578" y="6057008"/>
            <a:ext cx="28682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Μέθοδος Εκκαθάρισης</a:t>
            </a:r>
            <a:endParaRPr lang="en-US" sz="11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Pay-as-Bid</a:t>
            </a:r>
          </a:p>
        </p:txBody>
      </p:sp>
      <p:sp>
        <p:nvSpPr>
          <p:cNvPr id="91" name="Oval 90"/>
          <p:cNvSpPr/>
          <p:nvPr/>
        </p:nvSpPr>
        <p:spPr>
          <a:xfrm>
            <a:off x="428799" y="3549113"/>
            <a:ext cx="957484" cy="779026"/>
          </a:xfrm>
          <a:prstGeom prst="ellipse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S1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1=50 MWh</a:t>
            </a:r>
            <a:r>
              <a:rPr lang="en-US" sz="1000" b="1" dirty="0">
                <a:solidFill>
                  <a:schemeClr val="tx1"/>
                </a:solidFill>
                <a:latin typeface="Arial"/>
                <a:cs typeface="Arial"/>
              </a:rPr>
              <a:t>/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endParaRPr lang="el-GR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422664" y="4302433"/>
            <a:ext cx="957484" cy="779026"/>
          </a:xfrm>
          <a:prstGeom prst="ellipse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S2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AQ2=20 MWh</a:t>
            </a:r>
            <a:r>
              <a:rPr lang="en-US" sz="1000" b="1" dirty="0">
                <a:solidFill>
                  <a:schemeClr val="tx1"/>
                </a:solidFill>
                <a:latin typeface="Arial"/>
                <a:cs typeface="Arial"/>
              </a:rPr>
              <a:t>/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endParaRPr lang="el-GR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418162" y="5088589"/>
            <a:ext cx="957484" cy="779026"/>
          </a:xfrm>
          <a:prstGeom prst="ellipse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S3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AQ3=30 MWh</a:t>
            </a:r>
            <a:r>
              <a:rPr lang="en-US" sz="1000" b="1" dirty="0">
                <a:solidFill>
                  <a:schemeClr val="tx1"/>
                </a:solidFill>
                <a:latin typeface="Arial"/>
                <a:cs typeface="Arial"/>
              </a:rPr>
              <a:t>/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endParaRPr lang="el-GR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391884" y="2074756"/>
            <a:ext cx="1061723" cy="90886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PPC </a:t>
            </a:r>
          </a:p>
          <a:p>
            <a:pPr algn="ctr"/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100 MWh</a:t>
            </a:r>
            <a:r>
              <a:rPr lang="en-US" sz="1200" b="1" dirty="0">
                <a:solidFill>
                  <a:srgbClr val="C00000"/>
                </a:solidFill>
                <a:latin typeface="Arial"/>
                <a:cs typeface="Arial"/>
              </a:rPr>
              <a:t>/</a:t>
            </a:r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</a:t>
            </a:r>
            <a:endParaRPr lang="el-GR" sz="1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3626552" y="2092696"/>
            <a:ext cx="5249434" cy="904256"/>
          </a:xfrm>
          <a:prstGeom prst="rect">
            <a:avLst/>
          </a:prstGeom>
          <a:pattFill prst="lt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29" name="Rectangle 128"/>
          <p:cNvSpPr/>
          <p:nvPr/>
        </p:nvSpPr>
        <p:spPr>
          <a:xfrm>
            <a:off x="5870668" y="2417776"/>
            <a:ext cx="5004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PPC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3507748" y="3043429"/>
            <a:ext cx="537758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5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Αξία Κατανεμηθείσας Ποσότητας </a:t>
            </a:r>
            <a:r>
              <a:rPr lang="en-US" sz="15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= VAQ1+VAQ2+VAQ3</a:t>
            </a:r>
            <a:endParaRPr lang="el-GR" sz="1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539357" y="4097183"/>
            <a:ext cx="54971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VAQ1</a:t>
            </a:r>
            <a:r>
              <a:rPr lang="el-GR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50 </a:t>
            </a:r>
            <a:r>
              <a:rPr lang="el-GR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(Μ</a:t>
            </a: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Wh/h) * </a:t>
            </a:r>
            <a:r>
              <a:rPr lang="el-GR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l-GR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760</a:t>
            </a: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(hrs) * </a:t>
            </a:r>
            <a:r>
              <a:rPr lang="el-GR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43,5</a:t>
            </a:r>
            <a:r>
              <a:rPr lang="en-US" sz="105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€/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MWh = </a:t>
            </a:r>
            <a:r>
              <a:rPr lang="el-GR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19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l-GR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053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l-GR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000</a:t>
            </a:r>
            <a:r>
              <a:rPr lang="el-GR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€</a:t>
            </a:r>
          </a:p>
          <a:p>
            <a:r>
              <a:rPr lang="el-GR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Προκαταβολική Πληρωμή</a:t>
            </a: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l-GR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1%) = 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190,530 €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l-GR" sz="1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3543294" y="4802280"/>
            <a:ext cx="53420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VAQ</a:t>
            </a:r>
            <a:r>
              <a:rPr lang="el-GR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l-GR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 </a:t>
            </a:r>
            <a:r>
              <a:rPr lang="el-GR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(Μ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/h) * </a:t>
            </a:r>
            <a:r>
              <a:rPr lang="el-GR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l-GR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760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(hrs) * </a:t>
            </a:r>
            <a:r>
              <a:rPr lang="el-GR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43,7</a:t>
            </a:r>
            <a:r>
              <a:rPr lang="en-US" sz="105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€/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MWh = </a:t>
            </a:r>
            <a:r>
              <a:rPr lang="el-GR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l-GR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656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l-GR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240 €</a:t>
            </a:r>
            <a:endParaRPr lang="el-GR" sz="1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l-GR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Προκαταβολική Πληρωμή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(1%) = 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76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l-GR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562 €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l-GR" sz="1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3529916" y="5660319"/>
            <a:ext cx="55065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VAQ</a:t>
            </a:r>
            <a:r>
              <a:rPr lang="el-GR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l-GR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 </a:t>
            </a:r>
            <a:r>
              <a:rPr lang="el-GR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(Μ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/h) * </a:t>
            </a:r>
            <a:r>
              <a:rPr lang="el-GR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l-GR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760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(hrs) * </a:t>
            </a:r>
            <a:r>
              <a:rPr lang="el-GR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43,8 €</a:t>
            </a:r>
            <a:r>
              <a:rPr lang="el-GR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MWh = </a:t>
            </a:r>
            <a:r>
              <a:rPr lang="el-GR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l-GR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510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l-GR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640 €</a:t>
            </a:r>
            <a:endParaRPr lang="el-GR" sz="1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l-GR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Προκαταβολική Πληρωμή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(1%) = 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115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l-GR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106 </a:t>
            </a:r>
            <a:r>
              <a:rPr lang="el-GR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€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l-GR" sz="1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1740880" y="3740693"/>
            <a:ext cx="1073371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Τιμή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S1</a:t>
            </a:r>
            <a:endParaRPr lang="el-GR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3060534" y="2414707"/>
            <a:ext cx="39626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l-GR" sz="1000" dirty="0" smtClean="0">
                <a:latin typeface="Arial" pitchFamily="34" charset="0"/>
                <a:cs typeface="Arial" pitchFamily="34" charset="0"/>
              </a:rPr>
              <a:t>00</a:t>
            </a:r>
            <a:endParaRPr lang="el-G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131066" y="3826818"/>
            <a:ext cx="32573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50</a:t>
            </a:r>
            <a:endParaRPr lang="el-G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Left Brace 25"/>
          <p:cNvSpPr/>
          <p:nvPr/>
        </p:nvSpPr>
        <p:spPr>
          <a:xfrm>
            <a:off x="3409432" y="2103618"/>
            <a:ext cx="216000" cy="860536"/>
          </a:xfrm>
          <a:prstGeom prst="leftBrac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51" name="Left Brace 150"/>
          <p:cNvSpPr/>
          <p:nvPr/>
        </p:nvSpPr>
        <p:spPr>
          <a:xfrm>
            <a:off x="3409432" y="3692385"/>
            <a:ext cx="216000" cy="501956"/>
          </a:xfrm>
          <a:prstGeom prst="leftBrac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52" name="Rectangle 151"/>
          <p:cNvSpPr/>
          <p:nvPr/>
        </p:nvSpPr>
        <p:spPr>
          <a:xfrm>
            <a:off x="3131066" y="4665452"/>
            <a:ext cx="32573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20</a:t>
            </a:r>
            <a:endParaRPr lang="el-G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Left Brace 152"/>
          <p:cNvSpPr/>
          <p:nvPr/>
        </p:nvSpPr>
        <p:spPr>
          <a:xfrm>
            <a:off x="3409432" y="4664959"/>
            <a:ext cx="216000" cy="228162"/>
          </a:xfrm>
          <a:prstGeom prst="leftBrac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54" name="Rectangle 153"/>
          <p:cNvSpPr/>
          <p:nvPr/>
        </p:nvSpPr>
        <p:spPr>
          <a:xfrm>
            <a:off x="3131066" y="5416423"/>
            <a:ext cx="32573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30</a:t>
            </a:r>
            <a:endParaRPr lang="el-G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Left Brace 154"/>
          <p:cNvSpPr/>
          <p:nvPr/>
        </p:nvSpPr>
        <p:spPr>
          <a:xfrm>
            <a:off x="3409432" y="5350563"/>
            <a:ext cx="216000" cy="377127"/>
          </a:xfrm>
          <a:prstGeom prst="leftBrac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25544" y="3492255"/>
            <a:ext cx="8355353" cy="557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-111856" y="6469196"/>
            <a:ext cx="4035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Προκαταβολική Πληρωμή</a:t>
            </a:r>
            <a:r>
              <a:rPr lang="en-US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l-GR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1%</a:t>
            </a:r>
            <a:endParaRPr lang="el-GR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4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5" name="Straight Connector 54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1740880" y="4482052"/>
            <a:ext cx="1073371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Τιμή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S2</a:t>
            </a:r>
            <a:endParaRPr lang="el-GR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740880" y="5322012"/>
            <a:ext cx="1073371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Τιμή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S3</a:t>
            </a:r>
            <a:endParaRPr lang="el-GR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 rot="1371791">
            <a:off x="7653132" y="277616"/>
            <a:ext cx="1440160" cy="461665"/>
          </a:xfrm>
          <a:prstGeom prst="rect">
            <a:avLst/>
          </a:prstGeom>
          <a:solidFill>
            <a:schemeClr val="tx2"/>
          </a:solidFill>
          <a:ln w="34925" cap="flat" cmpd="thickThin">
            <a:solidFill>
              <a:schemeClr val="tx2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Example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635896" y="6464369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36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131"/>
          <p:cNvSpPr/>
          <p:nvPr/>
        </p:nvSpPr>
        <p:spPr>
          <a:xfrm rot="16200000">
            <a:off x="-999396" y="2878470"/>
            <a:ext cx="2362154" cy="25391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Πρωτογενής Αγορά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904" y="0"/>
            <a:ext cx="8247096" cy="1124744"/>
          </a:xfrm>
        </p:spPr>
        <p:txBody>
          <a:bodyPr>
            <a:normAutofit/>
          </a:bodyPr>
          <a:lstStyle/>
          <a:p>
            <a:pPr algn="l"/>
            <a:r>
              <a:rPr lang="el-GR" sz="3000" b="1" dirty="0" smtClean="0">
                <a:latin typeface="Arial" pitchFamily="34" charset="0"/>
                <a:cs typeface="Arial" pitchFamily="34" charset="0"/>
              </a:rPr>
              <a:t>Διακανονισμός Προκαταβολικής Πληρωμής &amp; Ανταποδοτικού Τέλους</a:t>
            </a:r>
            <a:endParaRPr lang="el-G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13</a:t>
            </a:fld>
            <a:endParaRPr lang="el-GR" dirty="0"/>
          </a:p>
        </p:txBody>
      </p:sp>
      <p:sp>
        <p:nvSpPr>
          <p:cNvPr id="13" name="Rectangle 12"/>
          <p:cNvSpPr/>
          <p:nvPr/>
        </p:nvSpPr>
        <p:spPr>
          <a:xfrm>
            <a:off x="16917" y="1263831"/>
            <a:ext cx="4502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1600" b="1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</a:t>
            </a:r>
            <a:endParaRPr lang="el-GR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4648" y="1169312"/>
            <a:ext cx="4058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1st</a:t>
            </a:r>
            <a:endParaRPr lang="el-GR" sz="1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142184" y="1804530"/>
            <a:ext cx="8733802" cy="2091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160368" y="1663941"/>
            <a:ext cx="0" cy="1440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5" name="Straight Connector 54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692841" y="1655718"/>
            <a:ext cx="0" cy="1440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3341272" y="1314023"/>
            <a:ext cx="8317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1600" b="1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</a:t>
            </a:r>
            <a:r>
              <a:rPr lang="en-US" sz="1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l-GR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l-GR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588" y="1824350"/>
            <a:ext cx="3380316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bg1"/>
                </a:solidFill>
              </a:rPr>
              <a:t>Διακανονισμός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707904" y="1824350"/>
            <a:ext cx="1944216" cy="35394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/>
              <a:t>P.F.O (4 </a:t>
            </a:r>
            <a:r>
              <a:rPr lang="el-GR" sz="1700" b="1" dirty="0" smtClean="0"/>
              <a:t>εργ.</a:t>
            </a:r>
            <a:r>
              <a:rPr lang="en-US" sz="1700" b="1" dirty="0" smtClean="0"/>
              <a:t>-</a:t>
            </a:r>
            <a:r>
              <a:rPr lang="el-GR" sz="1700" b="1" dirty="0" smtClean="0"/>
              <a:t>Ημερ.</a:t>
            </a:r>
            <a:r>
              <a:rPr lang="en-US" sz="1700" b="1" dirty="0" smtClean="0"/>
              <a:t>)</a:t>
            </a:r>
            <a:endParaRPr lang="en-US" sz="17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5648384" y="1824350"/>
            <a:ext cx="136032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522895"/>
              </p:ext>
            </p:extLst>
          </p:nvPr>
        </p:nvGraphicFramePr>
        <p:xfrm>
          <a:off x="316953" y="2321440"/>
          <a:ext cx="339095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833"/>
                <a:gridCol w="985697"/>
                <a:gridCol w="654269"/>
                <a:gridCol w="1080120"/>
                <a:gridCol w="2880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S1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+mj-lt"/>
                        </a:rPr>
                        <a:t>AQ1=50MW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/>
                          </a:solidFill>
                          <a:latin typeface="+mj-lt"/>
                        </a:rPr>
                        <a:t>1(%)</a:t>
                      </a:r>
                      <a:endParaRPr lang="en-US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b="1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190</a:t>
                      </a:r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.</a:t>
                      </a:r>
                      <a:r>
                        <a:rPr lang="el-GR" sz="1400" b="1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530 €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S2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+mj-lt"/>
                        </a:rPr>
                        <a:t>AQ2=20MW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/>
                          </a:solidFill>
                          <a:latin typeface="+mj-lt"/>
                        </a:rPr>
                        <a:t>1(%)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b="1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76</a:t>
                      </a:r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.</a:t>
                      </a:r>
                      <a:r>
                        <a:rPr lang="el-GR" sz="1400" b="1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562 €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S3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+mj-lt"/>
                        </a:rPr>
                        <a:t>AQ3=30MW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/>
                          </a:solidFill>
                          <a:latin typeface="+mj-lt"/>
                        </a:rPr>
                        <a:t>1(%)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b="1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115</a:t>
                      </a:r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.</a:t>
                      </a:r>
                      <a:r>
                        <a:rPr lang="el-GR" sz="1400" b="1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106 €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PPC: </a:t>
                      </a:r>
                      <a:r>
                        <a:rPr lang="el-GR" sz="1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Αναμένει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(V</a:t>
                      </a:r>
                      <a:r>
                        <a:rPr lang="el-GR" sz="1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Α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Q1+VAQ2+VAQ3)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·(1%)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3467390" y="2393448"/>
            <a:ext cx="216024" cy="216024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Arrow 62"/>
          <p:cNvSpPr/>
          <p:nvPr/>
        </p:nvSpPr>
        <p:spPr>
          <a:xfrm>
            <a:off x="3467390" y="2761872"/>
            <a:ext cx="216024" cy="216024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Arrow 63"/>
          <p:cNvSpPr/>
          <p:nvPr/>
        </p:nvSpPr>
        <p:spPr>
          <a:xfrm>
            <a:off x="3467390" y="3130296"/>
            <a:ext cx="216024" cy="216024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36740" y="2323644"/>
            <a:ext cx="1083131" cy="1092479"/>
          </a:xfrm>
          <a:prstGeom prst="rect">
            <a:avLst/>
          </a:prstGeom>
          <a:noFill/>
          <a:ln w="412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720701"/>
              </p:ext>
            </p:extLst>
          </p:nvPr>
        </p:nvGraphicFramePr>
        <p:xfrm>
          <a:off x="5692136" y="2321439"/>
          <a:ext cx="2912312" cy="2791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2312"/>
              </a:tblGrid>
              <a:tr h="2791205">
                <a:tc>
                  <a:txBody>
                    <a:bodyPr/>
                    <a:lstStyle/>
                    <a:p>
                      <a:pPr algn="ctr"/>
                      <a:r>
                        <a:rPr lang="el-GR" sz="2000" b="1" u="sng" dirty="0" smtClean="0">
                          <a:solidFill>
                            <a:schemeClr val="bg1"/>
                          </a:solidFill>
                          <a:latin typeface="+mj-lt"/>
                        </a:rPr>
                        <a:t>Κυρώσεις</a:t>
                      </a:r>
                      <a:r>
                        <a:rPr lang="el-GR" sz="2000" b="1" u="sng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για </a:t>
                      </a:r>
                      <a:r>
                        <a:rPr lang="en-US" sz="2000" b="1" u="sng" dirty="0" smtClean="0">
                          <a:solidFill>
                            <a:schemeClr val="bg1"/>
                          </a:solidFill>
                          <a:latin typeface="+mj-lt"/>
                        </a:rPr>
                        <a:t>S1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l-GR" sz="1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Απώλεια Κατ. </a:t>
                      </a:r>
                      <a:r>
                        <a:rPr lang="el-GR" sz="1400" b="1" baseline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Ποσοτ</a:t>
                      </a:r>
                      <a:r>
                        <a:rPr lang="el-GR" sz="1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. 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AQ1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l-GR" sz="1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Διαγραφή από το Μητρώο ΣΣΔΠΠΗΕ</a:t>
                      </a:r>
                      <a:endParaRPr lang="en-US" sz="1400" b="1" baseline="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AQ1 </a:t>
                      </a:r>
                      <a:r>
                        <a:rPr lang="el-GR" sz="1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διατίθεται σε Επιλαχόντες Συμμετέχοντες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l-GR" sz="1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Απώλεια δικαιώματος Δήλωσης Χρήσης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l-GR" sz="1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Υποχρέωση Μεταβίβασης Ποσοτήτων για τις οποίες είναι Δικαιούχος Χρήσης στη 2-γενή Αγορά</a:t>
                      </a:r>
                      <a:endParaRPr lang="en-US" sz="1400" b="1" baseline="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8201"/>
              </p:ext>
            </p:extLst>
          </p:nvPr>
        </p:nvGraphicFramePr>
        <p:xfrm>
          <a:off x="3707904" y="2321440"/>
          <a:ext cx="194421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</a:tblGrid>
              <a:tr h="1112520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ΛΑΓΗΕ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Λαμβάνει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: </a:t>
                      </a:r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(VAQ2+VAQ3)</a:t>
                      </a:r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·(1%)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9" name="Right Arrow 68"/>
          <p:cNvSpPr/>
          <p:nvPr/>
        </p:nvSpPr>
        <p:spPr>
          <a:xfrm rot="5400000">
            <a:off x="4498353" y="3361471"/>
            <a:ext cx="463067" cy="543245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/>
          <p:nvPr/>
        </p:nvCxnSpPr>
        <p:spPr>
          <a:xfrm>
            <a:off x="5662672" y="1918348"/>
            <a:ext cx="0" cy="2458404"/>
          </a:xfrm>
          <a:prstGeom prst="line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87175" y="4281648"/>
            <a:ext cx="533974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l-GR" b="1" u="sng" dirty="0" smtClean="0">
                <a:latin typeface="Arial" pitchFamily="34" charset="0"/>
                <a:cs typeface="Arial" pitchFamily="34" charset="0"/>
              </a:rPr>
              <a:t>Διαδικασία Διακανονισμού</a:t>
            </a:r>
            <a:endParaRPr lang="en-US" b="1" u="sng" dirty="0" smtClean="0">
              <a:latin typeface="Arial" pitchFamily="34" charset="0"/>
              <a:cs typeface="Arial" pitchFamily="34" charset="0"/>
            </a:endParaRPr>
          </a:p>
          <a:p>
            <a:pPr marL="536575" lvl="1" indent="-265113" algn="just">
              <a:buFont typeface="Arial" pitchFamily="34" charset="0"/>
              <a:buChar char="•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Ανακοίνωση Αποτελεσμάτων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536575" lvl="1" indent="-265113" algn="just">
              <a:buFont typeface="Arial" pitchFamily="34" charset="0"/>
              <a:buChar char="•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Αποστολή Ενημερωτικών Σημειωμάτων ΛΑΓΗΕ (Ημέρα, Ποσά, Λογαριασμός κλπ)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536575" lvl="1" indent="-265113" algn="just">
              <a:buFont typeface="Arial" pitchFamily="34" charset="0"/>
              <a:buChar char="•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Επιβεβαίωση Προκαταβολικής Πληρωμής από ΛΑΓΗΕ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536575" lvl="1" indent="-265113" algn="just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P.F.O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για Εκκρεμείς Οικονομικές Υποχρεώσεις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536575" lvl="1" indent="-265113" algn="just"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P.F.O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για τέσσερεις (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) συνεχόμενες εργάσιμες ημέρες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5560013" y="2393448"/>
            <a:ext cx="216024" cy="21602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595806" y="1335839"/>
            <a:ext cx="36186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16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</a:t>
            </a:r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D+9, </a:t>
            </a:r>
            <a:r>
              <a:rPr lang="el-GR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Μηχ. Καταμερισμού</a:t>
            </a:r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σε</a:t>
            </a:r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SPs</a:t>
            </a:r>
            <a:endParaRPr lang="el-GR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1371791">
            <a:off x="7485433" y="761480"/>
            <a:ext cx="1440160" cy="461665"/>
          </a:xfrm>
          <a:prstGeom prst="rect">
            <a:avLst/>
          </a:prstGeom>
          <a:solidFill>
            <a:schemeClr val="tx2"/>
          </a:solidFill>
          <a:ln w="34925" cap="flat" cmpd="thickThin">
            <a:solidFill>
              <a:schemeClr val="tx2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Example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62065" y="6464369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761561"/>
              </p:ext>
            </p:extLst>
          </p:nvPr>
        </p:nvGraphicFramePr>
        <p:xfrm>
          <a:off x="5692136" y="5229200"/>
          <a:ext cx="2912312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2312"/>
              </a:tblGrid>
              <a:tr h="648072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l-GR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Διατηρεί τη ΣΣ.ΗΕΠ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119397"/>
              </p:ext>
            </p:extLst>
          </p:nvPr>
        </p:nvGraphicFramePr>
        <p:xfrm>
          <a:off x="327589" y="3465453"/>
          <a:ext cx="3380316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0316"/>
              </a:tblGrid>
              <a:tr h="315472">
                <a:tc>
                  <a:txBody>
                    <a:bodyPr/>
                    <a:lstStyle/>
                    <a:p>
                      <a:pPr marL="0" indent="0" algn="ctr">
                        <a:buFont typeface="Wingdings" pitchFamily="2" charset="2"/>
                        <a:buNone/>
                      </a:pPr>
                      <a:r>
                        <a:rPr lang="el-GR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Ανταποδοτικό Τέλος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680666"/>
              </p:ext>
            </p:extLst>
          </p:nvPr>
        </p:nvGraphicFramePr>
        <p:xfrm>
          <a:off x="395536" y="5973613"/>
          <a:ext cx="5272488" cy="393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2488"/>
              </a:tblGrid>
              <a:tr h="393239">
                <a:tc>
                  <a:txBody>
                    <a:bodyPr/>
                    <a:lstStyle/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el-GR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Ο Επιλέξιμος Προμηθευτής καθίσταται Δικαιούχος Χρήσης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26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238" y="0"/>
            <a:ext cx="8237266" cy="1124744"/>
          </a:xfrm>
        </p:spPr>
        <p:txBody>
          <a:bodyPr>
            <a:noAutofit/>
          </a:bodyPr>
          <a:lstStyle/>
          <a:p>
            <a:pPr algn="l"/>
            <a:r>
              <a:rPr lang="el-GR" sz="2800" b="1" dirty="0" smtClean="0">
                <a:latin typeface="Arial" pitchFamily="34" charset="0"/>
                <a:cs typeface="Arial" pitchFamily="34" charset="0"/>
              </a:rPr>
              <a:t>Μηχανισμός Καταμερισμού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l-GR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l-GR" sz="2800" b="1" dirty="0" smtClean="0">
                <a:latin typeface="Arial" pitchFamily="34" charset="0"/>
                <a:cs typeface="Arial" pitchFamily="34" charset="0"/>
              </a:rPr>
            </a:br>
            <a:r>
              <a:rPr lang="el-GR" sz="2800" b="1" dirty="0" smtClean="0">
                <a:latin typeface="Arial" pitchFamily="34" charset="0"/>
                <a:cs typeface="Arial" pitchFamily="34" charset="0"/>
              </a:rPr>
              <a:t>Δευτερογενής Αγορά και Φυσική Παράδοση</a:t>
            </a:r>
            <a:endParaRPr lang="el-G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14</a:t>
            </a:fld>
            <a:endParaRPr lang="el-GR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19841" y="178229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l-G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l-GR" sz="2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l-GR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724098"/>
            <a:ext cx="19077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l-GR" sz="1600" b="1" baseline="30000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Επίπεδο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l-GR" sz="1600" b="1" dirty="0" smtClean="0">
                <a:latin typeface="Arial" pitchFamily="34" charset="0"/>
                <a:cs typeface="Arial" pitchFamily="34" charset="0"/>
              </a:rPr>
              <a:t>Δημοπρασία</a:t>
            </a:r>
            <a:endParaRPr lang="el-GR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3343" y="3352927"/>
            <a:ext cx="28687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l-GR" sz="1600" b="1" baseline="30000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 Επίπεδο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l-GR" sz="1600" b="1" dirty="0" smtClean="0">
                <a:latin typeface="Arial" pitchFamily="34" charset="0"/>
                <a:cs typeface="Arial" pitchFamily="34" charset="0"/>
              </a:rPr>
              <a:t>Δευτερογενής Αγορά &amp; Δήλωση Χρήσης</a:t>
            </a:r>
            <a:endParaRPr lang="el-GR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19672" y="4904321"/>
            <a:ext cx="26138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600" b="1" baseline="30000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 Επίπεδο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l-GR" sz="1600" b="1" dirty="0" smtClean="0">
                <a:latin typeface="Arial" pitchFamily="34" charset="0"/>
                <a:cs typeface="Arial" pitchFamily="34" charset="0"/>
              </a:rPr>
              <a:t>ΗΕΠ</a:t>
            </a:r>
            <a:endParaRPr lang="el-GR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96480" y="1807977"/>
            <a:ext cx="6480720" cy="417220"/>
          </a:xfrm>
          <a:prstGeom prst="rect">
            <a:avLst/>
          </a:prstGeom>
          <a:solidFill>
            <a:srgbClr val="FF9900">
              <a:alpha val="79000"/>
            </a:srgbClr>
          </a:soli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l-G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461672" y="1807977"/>
            <a:ext cx="363872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dirty="0" smtClean="0">
                <a:latin typeface="Arial" pitchFamily="34" charset="0"/>
                <a:cs typeface="Arial" pitchFamily="34" charset="0"/>
              </a:rPr>
              <a:t>Προθεσμιακό Προϊόν (ΠΠ)</a:t>
            </a:r>
            <a:endParaRPr lang="el-GR" sz="2000" dirty="0">
              <a:latin typeface="Arial" pitchFamily="34" charset="0"/>
              <a:cs typeface="Arial" pitchFamily="34" charset="0"/>
            </a:endParaRPr>
          </a:p>
          <a:p>
            <a:endParaRPr lang="el-GR" sz="1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3726848" y="3546163"/>
            <a:ext cx="4689015" cy="615553"/>
            <a:chOff x="4568180" y="3603660"/>
            <a:chExt cx="1602906" cy="615553"/>
          </a:xfrm>
        </p:grpSpPr>
        <p:sp>
          <p:nvSpPr>
            <p:cNvPr id="27" name="Rectangle 26"/>
            <p:cNvSpPr/>
            <p:nvPr/>
          </p:nvSpPr>
          <p:spPr>
            <a:xfrm>
              <a:off x="4568180" y="3640421"/>
              <a:ext cx="1568907" cy="371005"/>
            </a:xfrm>
            <a:prstGeom prst="rect">
              <a:avLst/>
            </a:prstGeom>
            <a:solidFill>
              <a:srgbClr val="83C937"/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23265" y="3603660"/>
              <a:ext cx="1447821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2000" dirty="0" smtClean="0">
                  <a:latin typeface="Arial" pitchFamily="34" charset="0"/>
                  <a:cs typeface="Arial" pitchFamily="34" charset="0"/>
                </a:rPr>
                <a:t>Προθ. Μηνιαίο Υποπροϊόν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(SP)</a:t>
              </a:r>
              <a:endParaRPr lang="el-GR" sz="2000" dirty="0">
                <a:latin typeface="Arial" pitchFamily="34" charset="0"/>
                <a:cs typeface="Arial" pitchFamily="34" charset="0"/>
              </a:endParaRPr>
            </a:p>
            <a:p>
              <a:endParaRPr lang="el-GR" sz="1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4510137" y="5120345"/>
            <a:ext cx="3099322" cy="2880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l-G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499424" y="5107697"/>
            <a:ext cx="38353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>
                <a:latin typeface="Arial" pitchFamily="34" charset="0"/>
                <a:cs typeface="Arial" pitchFamily="34" charset="0"/>
              </a:rPr>
              <a:t>1</a:t>
            </a:r>
            <a:endParaRPr lang="el-GR" sz="1600" b="1" dirty="0">
              <a:latin typeface="Arial" pitchFamily="34" charset="0"/>
              <a:cs typeface="Arial" pitchFamily="34" charset="0"/>
            </a:endParaRPr>
          </a:p>
          <a:p>
            <a:endParaRPr lang="el-G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880431" y="5106057"/>
            <a:ext cx="48022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latin typeface="Arial" pitchFamily="34" charset="0"/>
                <a:cs typeface="Arial" pitchFamily="34" charset="0"/>
              </a:rPr>
              <a:t>2</a:t>
            </a:r>
          </a:p>
          <a:p>
            <a:endParaRPr lang="el-G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012160" y="5091201"/>
            <a:ext cx="38353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Arial" pitchFamily="34" charset="0"/>
                <a:cs typeface="Arial" pitchFamily="34" charset="0"/>
              </a:rPr>
              <a:t>h</a:t>
            </a:r>
            <a:endParaRPr lang="el-GR" sz="1600" b="1" dirty="0">
              <a:latin typeface="Arial" pitchFamily="34" charset="0"/>
              <a:cs typeface="Arial" pitchFamily="34" charset="0"/>
            </a:endParaRPr>
          </a:p>
          <a:p>
            <a:endParaRPr lang="el-GR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140609" y="5089082"/>
            <a:ext cx="52082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24</a:t>
            </a:r>
            <a:endParaRPr lang="el-GR" sz="1600" b="1" dirty="0">
              <a:latin typeface="Arial" pitchFamily="34" charset="0"/>
              <a:cs typeface="Arial" pitchFamily="34" charset="0"/>
            </a:endParaRPr>
          </a:p>
          <a:p>
            <a:endParaRPr lang="el-GR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726844" y="1807977"/>
            <a:ext cx="516190" cy="417220"/>
          </a:xfrm>
          <a:prstGeom prst="rect">
            <a:avLst/>
          </a:prstGeom>
          <a:solidFill>
            <a:srgbClr val="83C937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l-G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740492" y="2279789"/>
            <a:ext cx="4" cy="1238964"/>
          </a:xfrm>
          <a:prstGeom prst="line">
            <a:avLst/>
          </a:prstGeom>
          <a:ln w="47625">
            <a:solidFill>
              <a:srgbClr val="83C9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4302457" y="2252493"/>
            <a:ext cx="3871250" cy="1245627"/>
          </a:xfrm>
          <a:prstGeom prst="line">
            <a:avLst/>
          </a:prstGeom>
          <a:ln w="47625">
            <a:solidFill>
              <a:srgbClr val="83C9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3995936" y="3549889"/>
            <a:ext cx="217971" cy="432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l-G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>
            <a:off x="4063977" y="4099870"/>
            <a:ext cx="356751" cy="937845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4302457" y="4045278"/>
            <a:ext cx="3098562" cy="859043"/>
          </a:xfrm>
          <a:prstGeom prst="line">
            <a:avLst/>
          </a:prstGeom>
          <a:ln w="444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9781" y="5661248"/>
            <a:ext cx="9074219" cy="75586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l-G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Μηχανισμός Καταμερισμού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l-G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Επιμερισμός σε Υποπροϊόντα</a:t>
            </a: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l-G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Προϋπόθεση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l-G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Καταβολή Προκαταβολικής Πληρωμής + </a:t>
            </a:r>
            <a:r>
              <a:rPr lang="el-GR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Αντ.Τ</a:t>
            </a:r>
            <a:endParaRPr lang="el-GR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9781" y="1203905"/>
            <a:ext cx="6205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800" b="1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</a:t>
            </a:r>
            <a:endParaRPr lang="el-GR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858144" y="1235843"/>
            <a:ext cx="805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start</a:t>
            </a:r>
            <a:endParaRPr lang="el-GR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100392" y="1231913"/>
            <a:ext cx="8467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stop</a:t>
            </a:r>
            <a:endParaRPr lang="el-GR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699792" y="1591953"/>
            <a:ext cx="5328592" cy="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627784" y="1231913"/>
            <a:ext cx="54726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Διάρκεια Προϊόντος σε ώρες ακεραίων μηνών</a:t>
            </a:r>
            <a:endParaRPr lang="el-GR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683568" y="1591953"/>
            <a:ext cx="999728" cy="8384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73752" y="5120345"/>
            <a:ext cx="0" cy="288032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364088" y="5120913"/>
            <a:ext cx="0" cy="288032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012160" y="5120345"/>
            <a:ext cx="0" cy="288032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372200" y="5120345"/>
            <a:ext cx="0" cy="288032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164288" y="5120345"/>
            <a:ext cx="0" cy="288032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8" name="Straight Connector 4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362065" y="6464369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510137" y="4827632"/>
            <a:ext cx="3099322" cy="2880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l-G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38271" y="4821782"/>
            <a:ext cx="30711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400" b="1" dirty="0" smtClean="0">
                <a:latin typeface="Arial" pitchFamily="34" charset="0"/>
                <a:cs typeface="Arial" pitchFamily="34" charset="0"/>
              </a:rPr>
              <a:t>Προθ. Ημερήσιο Υποπροϊόν</a:t>
            </a:r>
            <a:endParaRPr lang="el-GR" sz="9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12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876993" cy="8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15</a:t>
            </a:fld>
            <a:endParaRPr lang="el-GR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3667884"/>
            <a:ext cx="8028000" cy="6252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b="1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Δευτερογενής Αγορά</a:t>
            </a:r>
            <a:endParaRPr lang="el-GR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539552" y="5589240"/>
            <a:ext cx="80280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l-GR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Όλες οι Τιμές</a:t>
            </a:r>
            <a:r>
              <a:rPr lang="en-US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l-GR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Ποσότητες</a:t>
            </a:r>
            <a:r>
              <a:rPr lang="en-US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l-GR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Μεγέθη και Παράμετροι είναι </a:t>
            </a:r>
            <a:r>
              <a:rPr lang="el-GR" sz="1600" b="1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ΕΝΔΕΙΚΤΙΚΕΣ</a:t>
            </a:r>
            <a:endParaRPr lang="el-GR" sz="1600" i="1" dirty="0" smtClean="0">
              <a:ln w="18000">
                <a:noFill/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el-GR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και εξυπηρετούν στην κατανόηση της παρουσίασης</a:t>
            </a:r>
            <a:endParaRPr lang="el-GR" sz="1600" i="1" dirty="0">
              <a:ln w="18000">
                <a:noFill/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616317" y="1340952"/>
            <a:ext cx="8028000" cy="1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Σύστημα Συναλλαγών Δημοπρασιών Προθεσμιακών Προϊόντων Ηλεκτρικής Ενέργειας</a:t>
            </a:r>
            <a:endParaRPr lang="en-US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065" y="6464369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66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904" y="0"/>
            <a:ext cx="8247096" cy="1124744"/>
          </a:xfrm>
        </p:spPr>
        <p:txBody>
          <a:bodyPr>
            <a:normAutofit/>
          </a:bodyPr>
          <a:lstStyle/>
          <a:p>
            <a:pPr algn="l"/>
            <a:r>
              <a:rPr lang="el-GR" sz="3000" b="1" dirty="0" smtClean="0">
                <a:latin typeface="Arial" pitchFamily="34" charset="0"/>
                <a:cs typeface="Arial" pitchFamily="34" charset="0"/>
              </a:rPr>
              <a:t>Δευτερογενής Αγορά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en-US" sz="3000" b="1" dirty="0" smtClean="0">
                <a:latin typeface="Arial" pitchFamily="34" charset="0"/>
                <a:cs typeface="Arial" pitchFamily="34" charset="0"/>
              </a:rPr>
            </a:br>
            <a:r>
              <a:rPr lang="el-GR" sz="3000" b="1" dirty="0" smtClean="0">
                <a:latin typeface="Arial" pitchFamily="34" charset="0"/>
                <a:cs typeface="Arial" pitchFamily="34" charset="0"/>
              </a:rPr>
              <a:t>Προϋποθέσεις Συμμετοχής, Προθεσμίες</a:t>
            </a:r>
            <a:endParaRPr lang="el-G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16</a:t>
            </a:fld>
            <a:endParaRPr lang="el-GR" dirty="0"/>
          </a:p>
        </p:txBody>
      </p:sp>
      <p:pic>
        <p:nvPicPr>
          <p:cNvPr id="54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5" name="Straight Connector 54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7504" y="1196752"/>
            <a:ext cx="8928992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Συμμετέχουν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l-GR" sz="1500" dirty="0" smtClean="0">
                <a:latin typeface="Arial" pitchFamily="34" charset="0"/>
                <a:cs typeface="Arial" pitchFamily="34" charset="0"/>
              </a:rPr>
              <a:t>Ως «Πωλητές» οι Δικαιούχοι Χρήσης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l-GR" sz="1500" dirty="0" smtClean="0">
                <a:latin typeface="Arial" pitchFamily="34" charset="0"/>
                <a:cs typeface="Arial" pitchFamily="34" charset="0"/>
              </a:rPr>
              <a:t>Ως «Αγοραστές» οι Επιλέξιμοι Προμηθευτές</a:t>
            </a: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Οι Κατανεμηθείσες Ποσότητες εισάγονται στη Δευτερογενή Αγορά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l-GR" sz="1500" dirty="0" smtClean="0">
                <a:latin typeface="Arial" pitchFamily="34" charset="0"/>
                <a:cs typeface="Arial" pitchFamily="34" charset="0"/>
              </a:rPr>
              <a:t>Με την επιβεβαίωση των σχετικών πληρωμών</a:t>
            </a: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l-GR" sz="1500" dirty="0" smtClean="0">
                <a:latin typeface="Arial" pitchFamily="34" charset="0"/>
                <a:cs typeface="Arial" pitchFamily="34" charset="0"/>
              </a:rPr>
              <a:t>Μετά τον επιμερισμό σε Προθεσμιακά Μηνιαία Υποπροϊόντα (Μηχ. Καταμερισμού)</a:t>
            </a:r>
            <a:endParaRPr lang="en-US" sz="15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Η Δευτερογενής Αγορά λειτουργεί διαρκώς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l-GR" sz="1500" dirty="0" smtClean="0">
                <a:latin typeface="Arial" pitchFamily="34" charset="0"/>
                <a:cs typeface="Arial" pitchFamily="34" charset="0"/>
              </a:rPr>
              <a:t>Οι Δικαιούχοι Χρήσης μπορούν να μεταβιβάσουν ποσότητες των Προθεσμιακών Μηνιαίων Υποπροϊόντων που κατέχουν (</a:t>
            </a:r>
            <a:r>
              <a:rPr lang="el-GR" sz="1500" dirty="0" err="1" smtClean="0">
                <a:latin typeface="Arial" pitchFamily="34" charset="0"/>
                <a:cs typeface="Arial" pitchFamily="34" charset="0"/>
              </a:rPr>
              <a:t>Πρωτ.Αγορά</a:t>
            </a:r>
            <a:r>
              <a:rPr lang="el-GR" sz="15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l-GR" sz="1500" dirty="0" err="1" smtClean="0">
                <a:latin typeface="Arial" pitchFamily="34" charset="0"/>
                <a:cs typeface="Arial" pitchFamily="34" charset="0"/>
              </a:rPr>
              <a:t>Δευτ.Αγορά</a:t>
            </a:r>
            <a:r>
              <a:rPr lang="el-GR" sz="15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l-GR" sz="1500" dirty="0" err="1" smtClean="0">
                <a:latin typeface="Arial" pitchFamily="34" charset="0"/>
                <a:cs typeface="Arial" pitchFamily="34" charset="0"/>
              </a:rPr>
              <a:t>Χρονοθυρίδα</a:t>
            </a:r>
            <a:r>
              <a:rPr lang="el-GR" sz="1500" dirty="0" smtClean="0">
                <a:latin typeface="Arial" pitchFamily="34" charset="0"/>
                <a:cs typeface="Arial" pitchFamily="34" charset="0"/>
              </a:rPr>
              <a:t> Δευτερογενούς Αγοράς για Μηνιαία Υποπροϊόντα του μήνα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m:</a:t>
            </a:r>
          </a:p>
          <a:p>
            <a:pPr marL="1257300" lvl="2" indent="-342900" algn="just">
              <a:buFont typeface="Arial" pitchFamily="34" charset="0"/>
              <a:buChar char="•"/>
            </a:pP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Μέχρι δύο (2) εργάσιμες πριν τη έναρξη της Διαδικασίας Υποβολής Δηλώσεων Χρήσης</a:t>
            </a:r>
          </a:p>
          <a:p>
            <a:pPr marL="1257300" lvl="2" indent="-342900" algn="just">
              <a:buFont typeface="Arial" pitchFamily="34" charset="0"/>
              <a:buChar char="•"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Σε περίπτωση Καταγγελίας της ΣΣ ΗΕΠ ή του Συμπληρωματικού Συμβολαίου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Καταγγελία ενεργή την ημέρα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d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του μήνα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m,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m(d) :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κάτοχος των Κατανεμηθέντων Ποσοτήτων χάνει το δικαίωμα Φυσικής Παράδοσης και Συμπληρωματικής Εκκαθάρισης στον ΗΕΠ των Προθεσμιακών Μηνιαίων Υποπροϊόντων από την Ημέρα Κατανομής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m(d+1)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Καμία αποζημίωση των ήδη καταβληθέντων ποσών Προκαταβολικών Πληρωμών και Ανταποδοτικού Τέλους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Υποχρέωση μεταβίβασης σε άλλο Επιλέξιμο Προμηθευτή όλων των Κατανεμηθέντων Ποσοτήτων μέχρι τη επόμενη </a:t>
            </a:r>
            <a:r>
              <a:rPr lang="el-GR" sz="1400" dirty="0" err="1" smtClean="0">
                <a:latin typeface="Arial" pitchFamily="34" charset="0"/>
                <a:cs typeface="Arial" pitchFamily="34" charset="0"/>
              </a:rPr>
              <a:t>Χρονοθυρίδα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 της Δευτερογενούς Αγοράς.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Σε αντίθετη περίπτωση αυτές διατίθενται σε Επιλαχόντες Επιλέξιμους Προμηθευτές.</a:t>
            </a:r>
            <a:endParaRPr lang="el-G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065" y="6464369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23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904" y="0"/>
            <a:ext cx="8247096" cy="1124744"/>
          </a:xfrm>
        </p:spPr>
        <p:txBody>
          <a:bodyPr>
            <a:normAutofit/>
          </a:bodyPr>
          <a:lstStyle/>
          <a:p>
            <a:pPr algn="l"/>
            <a:r>
              <a:rPr lang="el-GR" sz="3000" b="1" dirty="0" smtClean="0">
                <a:latin typeface="Arial" pitchFamily="34" charset="0"/>
                <a:cs typeface="Arial" pitchFamily="34" charset="0"/>
              </a:rPr>
              <a:t>Δευτερογενής Αγορά: Λειτουργία</a:t>
            </a:r>
            <a:endParaRPr lang="el-G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17</a:t>
            </a:fld>
            <a:endParaRPr lang="el-GR" dirty="0"/>
          </a:p>
        </p:txBody>
      </p:sp>
      <p:cxnSp>
        <p:nvCxnSpPr>
          <p:cNvPr id="76" name="Straight Connector 75"/>
          <p:cNvCxnSpPr/>
          <p:nvPr/>
        </p:nvCxnSpPr>
        <p:spPr>
          <a:xfrm flipV="1">
            <a:off x="8885336" y="1844824"/>
            <a:ext cx="0" cy="1440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362065" y="6433475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Operator of Electricity Market S.A.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LAGIE S.A.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4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5" name="Straight Connector 54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7504" y="1196752"/>
            <a:ext cx="8928992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Πωλητής μεταβιβάζει στον Αγοραστή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l-GR" sz="1300" dirty="0" smtClean="0">
                <a:latin typeface="Arial" pitchFamily="34" charset="0"/>
                <a:cs typeface="Arial" pitchFamily="34" charset="0"/>
              </a:rPr>
              <a:t>Ο Πωλητής υποβάλει Δήλωση Μεταβίβασης Ποσότητας Προθεσμιακού Μηνιαίου Υποπροϊόντος στο ΛΑΓΗΕ</a:t>
            </a: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pPr marL="1257300" lvl="2" indent="-342900" algn="just">
              <a:buFont typeface="Arial" pitchFamily="34" charset="0"/>
              <a:buChar char="•"/>
            </a:pPr>
            <a:r>
              <a:rPr lang="el-GR" sz="1300" dirty="0" smtClean="0">
                <a:latin typeface="Arial" pitchFamily="34" charset="0"/>
                <a:cs typeface="Arial" pitchFamily="34" charset="0"/>
              </a:rPr>
              <a:t>Υποδεικνύει 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: EIC </a:t>
            </a:r>
            <a:r>
              <a:rPr lang="el-GR" sz="1300" dirty="0" smtClean="0">
                <a:latin typeface="Arial" pitchFamily="34" charset="0"/>
                <a:cs typeface="Arial" pitchFamily="34" charset="0"/>
              </a:rPr>
              <a:t>Κωδικούς Πωλητή &amp; Αγοραστή, </a:t>
            </a:r>
            <a:r>
              <a:rPr lang="el-GR" sz="1300" dirty="0">
                <a:latin typeface="Arial" pitchFamily="34" charset="0"/>
                <a:cs typeface="Arial" pitchFamily="34" charset="0"/>
              </a:rPr>
              <a:t>Κωδικό Προθεσμιακού Μηνιαίου </a:t>
            </a:r>
            <a:r>
              <a:rPr lang="el-GR" sz="1300" dirty="0" smtClean="0">
                <a:latin typeface="Arial" pitchFamily="34" charset="0"/>
                <a:cs typeface="Arial" pitchFamily="34" charset="0"/>
              </a:rPr>
              <a:t>Υποπροϊόντος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300" dirty="0" smtClean="0">
                <a:latin typeface="Arial" pitchFamily="34" charset="0"/>
                <a:cs typeface="Arial" pitchFamily="34" charset="0"/>
              </a:rPr>
              <a:t>και Ποσότητα σε 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MWh/h</a:t>
            </a:r>
          </a:p>
          <a:p>
            <a:pPr marL="1257300" lvl="2" indent="-342900" algn="just">
              <a:buFont typeface="Arial" pitchFamily="34" charset="0"/>
              <a:buChar char="•"/>
            </a:pPr>
            <a:r>
              <a:rPr lang="el-GR" sz="1300" dirty="0" smtClean="0">
                <a:latin typeface="Arial" pitchFamily="34" charset="0"/>
                <a:cs typeface="Arial" pitchFamily="34" charset="0"/>
              </a:rPr>
              <a:t>Ελάχιστη ποσότητα μεταβίβασης: 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l-GR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MWh/h</a:t>
            </a:r>
            <a:endParaRPr lang="el-GR" sz="1300" dirty="0" smtClean="0">
              <a:latin typeface="Arial" pitchFamily="34" charset="0"/>
              <a:cs typeface="Arial" pitchFamily="34" charset="0"/>
            </a:endParaRPr>
          </a:p>
          <a:p>
            <a:pPr marL="1257300" lvl="2" indent="-342900" algn="just">
              <a:buFont typeface="Arial" pitchFamily="34" charset="0"/>
              <a:buChar char="•"/>
            </a:pPr>
            <a:r>
              <a:rPr lang="el-GR" sz="1300" dirty="0" smtClean="0">
                <a:latin typeface="Arial" pitchFamily="34" charset="0"/>
                <a:cs typeface="Arial" pitchFamily="34" charset="0"/>
              </a:rPr>
              <a:t>Δεν υποδεικνύει : την Τιμή Μεταβίβασης</a:t>
            </a: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l-GR" sz="1300" dirty="0" smtClean="0">
                <a:latin typeface="Arial" pitchFamily="34" charset="0"/>
                <a:cs typeface="Arial" pitchFamily="34" charset="0"/>
              </a:rPr>
              <a:t>Ο ΛΑΓΗΕ ελέγχει την εγκυρότητα των στοιχείων της Δήλωσης Μεταβίβασης και αποστέλλει σχετική επιβεβαίωση αποδοχής ή απόρριψης στον Πωλητή</a:t>
            </a: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l-GR" sz="1300" dirty="0" smtClean="0">
                <a:latin typeface="Arial" pitchFamily="34" charset="0"/>
                <a:cs typeface="Arial" pitchFamily="34" charset="0"/>
              </a:rPr>
              <a:t>Ο Αγοραστής υποβάλει Δήλωση Αποδοχής Μεταβίβασης Ποσότητας Προθεσμιακού Μηνιαίου Υποπροϊόντος στο ΛΑΓΗΕ</a:t>
            </a: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l-GR" sz="1300" dirty="0" smtClean="0">
                <a:latin typeface="Arial" pitchFamily="34" charset="0"/>
                <a:cs typeface="Arial" pitchFamily="34" charset="0"/>
              </a:rPr>
              <a:t>Ο ΛΑΓΗΕ ελέγχει την εγκυρότητα των στοιχείων της Δήλωσης Αποδοχής και αποστέλλει σχετική επιβεβαίωση αποδοχής ή απόρριψης στον Αγοραστή.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l-GR" sz="1300" dirty="0" smtClean="0">
                <a:latin typeface="Arial" pitchFamily="34" charset="0"/>
                <a:cs typeface="Arial" pitchFamily="34" charset="0"/>
              </a:rPr>
              <a:t>Με την έκδοση της Δήλωσης Αποδοχής η Μεταβίβαση θεωρείται οριστική και ο Αγοραστής καθίσταται Δικαιούχος Χρήσης για τις Ποσότητες που του μεταβιβάστηκαν.</a:t>
            </a: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Τροποποίηση ή ακύρωση Μεταβίβασης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l-GR" sz="1300" dirty="0" smtClean="0">
                <a:latin typeface="Arial" pitchFamily="34" charset="0"/>
                <a:cs typeface="Arial" pitchFamily="34" charset="0"/>
              </a:rPr>
              <a:t>Με Δήλωση Μεταβίβασης ίδιας ποσότητας τον Αγοραστή στον Πωλητή και την έκδοση των σχετικών επιβεβαιώσεων.</a:t>
            </a: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Με τη Λήξη της Προθεσμίας Μεταβίβασης Ποσοτήτων Προθεσμιακών Μηνιαίων Υποπροϊόντων για τον μήνα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m: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Καθορίζεται η Τελική Κατάσταση Ποσοτήτων Προθεσμιακών Μηνιαίων Υποπροϊόντων ανά Δικαιούχο Χρήσης στην οποία ο ΛΑΓΗΕ υποδεικνύει: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1257300" lvl="2" indent="-342900" algn="just">
              <a:buFont typeface="Arial" pitchFamily="34" charset="0"/>
              <a:buChar char="•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Τους Κωδικούς Χρήσης και τις αντίστοιχες Ποσότητες των Προθεσμιακών Μηνιαίων Υποπροϊόντων</a:t>
            </a:r>
            <a:endParaRPr lang="el-GR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72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Rectangle 179"/>
          <p:cNvSpPr/>
          <p:nvPr/>
        </p:nvSpPr>
        <p:spPr>
          <a:xfrm>
            <a:off x="1641376" y="6128173"/>
            <a:ext cx="7395120" cy="2539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l-GR" sz="1050" b="1" dirty="0" smtClean="0">
                <a:latin typeface="Arial" pitchFamily="34" charset="0"/>
                <a:cs typeface="Arial" pitchFamily="34" charset="0"/>
              </a:rPr>
              <a:t>Δευτερογενής Αγορά</a:t>
            </a:r>
            <a:endParaRPr lang="el-GR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 rot="5400000">
            <a:off x="204689" y="3359320"/>
            <a:ext cx="4067496" cy="1354756"/>
          </a:xfrm>
          <a:prstGeom prst="rect">
            <a:avLst/>
          </a:prstGeom>
          <a:pattFill prst="ltDnDiag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2" name="Rectangle 131"/>
          <p:cNvSpPr/>
          <p:nvPr/>
        </p:nvSpPr>
        <p:spPr>
          <a:xfrm rot="16200000">
            <a:off x="-1769146" y="3899187"/>
            <a:ext cx="4046390" cy="253916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l-GR" sz="1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Πρωτογενής Αγορά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8244408" cy="1124744"/>
          </a:xfrm>
        </p:spPr>
        <p:txBody>
          <a:bodyPr>
            <a:normAutofit/>
          </a:bodyPr>
          <a:lstStyle/>
          <a:p>
            <a:pPr algn="l"/>
            <a:r>
              <a:rPr lang="el-GR" sz="3000" b="1" dirty="0" smtClean="0">
                <a:latin typeface="Arial" pitchFamily="34" charset="0"/>
                <a:cs typeface="Arial" pitchFamily="34" charset="0"/>
              </a:rPr>
              <a:t>Δευτερογενής Αγορά</a:t>
            </a:r>
            <a:endParaRPr lang="el-G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18</a:t>
            </a:fld>
            <a:endParaRPr lang="el-GR" dirty="0"/>
          </a:p>
        </p:txBody>
      </p:sp>
      <p:sp>
        <p:nvSpPr>
          <p:cNvPr id="13" name="Rectangle 12"/>
          <p:cNvSpPr/>
          <p:nvPr/>
        </p:nvSpPr>
        <p:spPr>
          <a:xfrm>
            <a:off x="69781" y="1412776"/>
            <a:ext cx="4502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1600" b="1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</a:t>
            </a:r>
            <a:endParaRPr lang="el-GR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4648" y="1340768"/>
            <a:ext cx="4058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1st</a:t>
            </a:r>
            <a:endParaRPr lang="el-GR" sz="1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58432" y="1444714"/>
            <a:ext cx="3449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16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l-GR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748699" y="1340768"/>
            <a:ext cx="67928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12/201</a:t>
            </a:r>
            <a:r>
              <a:rPr lang="el-GR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l-GR" sz="1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142184" y="1975986"/>
            <a:ext cx="8733802" cy="2091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124648" y="1835397"/>
            <a:ext cx="0" cy="1440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3856741" y="1840101"/>
            <a:ext cx="0" cy="1440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7907931" y="1446282"/>
            <a:ext cx="13131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0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l-GR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months</a:t>
            </a:r>
            <a:endParaRPr lang="el-GR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flipV="1">
            <a:off x="8880896" y="1831970"/>
            <a:ext cx="0" cy="1440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4353018" y="1622864"/>
            <a:ext cx="3524545" cy="1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428799" y="2726055"/>
            <a:ext cx="957484" cy="562630"/>
          </a:xfrm>
          <a:prstGeom prst="ellipse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S1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50 MWh</a:t>
            </a:r>
            <a:r>
              <a:rPr lang="el-GR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endParaRPr lang="el-GR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422664" y="3500807"/>
            <a:ext cx="957484" cy="562630"/>
          </a:xfrm>
          <a:prstGeom prst="ellipse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S2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 MWh/h</a:t>
            </a:r>
            <a:endParaRPr lang="el-GR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418162" y="4272675"/>
            <a:ext cx="957484" cy="562630"/>
          </a:xfrm>
          <a:prstGeom prst="ellipse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S3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30 MWh/h</a:t>
            </a:r>
            <a:endParaRPr lang="el-GR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3842284" y="3711887"/>
            <a:ext cx="5038612" cy="243929"/>
          </a:xfrm>
          <a:prstGeom prst="rect">
            <a:avLst/>
          </a:prstGeom>
          <a:pattFill prst="lt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1" name="Rectangle 50"/>
          <p:cNvSpPr/>
          <p:nvPr/>
        </p:nvSpPr>
        <p:spPr>
          <a:xfrm>
            <a:off x="3860084" y="2847549"/>
            <a:ext cx="5020812" cy="503254"/>
          </a:xfrm>
          <a:prstGeom prst="rect">
            <a:avLst/>
          </a:prstGeom>
          <a:pattFill prst="lt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9" name="Rectangle 78"/>
          <p:cNvSpPr/>
          <p:nvPr/>
        </p:nvSpPr>
        <p:spPr>
          <a:xfrm>
            <a:off x="6181047" y="3027582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S1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188889" y="3757402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859571" y="4471104"/>
            <a:ext cx="5021326" cy="429760"/>
          </a:xfrm>
          <a:prstGeom prst="rect">
            <a:avLst/>
          </a:prstGeom>
          <a:pattFill prst="lt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09" name="Rectangle 108"/>
          <p:cNvSpPr/>
          <p:nvPr/>
        </p:nvSpPr>
        <p:spPr>
          <a:xfrm>
            <a:off x="6159791" y="4473753"/>
            <a:ext cx="3934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330631" y="3027783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45</a:t>
            </a:r>
            <a:endParaRPr lang="el-GR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Left Brace 150"/>
          <p:cNvSpPr/>
          <p:nvPr/>
        </p:nvSpPr>
        <p:spPr>
          <a:xfrm>
            <a:off x="3688713" y="2996951"/>
            <a:ext cx="144000" cy="353851"/>
          </a:xfrm>
          <a:prstGeom prst="leftBrac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52" name="Rectangle 151"/>
          <p:cNvSpPr/>
          <p:nvPr/>
        </p:nvSpPr>
        <p:spPr>
          <a:xfrm>
            <a:off x="3330631" y="3688363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el-GR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Left Brace 152"/>
          <p:cNvSpPr/>
          <p:nvPr/>
        </p:nvSpPr>
        <p:spPr>
          <a:xfrm>
            <a:off x="3688713" y="3716189"/>
            <a:ext cx="144000" cy="250978"/>
          </a:xfrm>
          <a:prstGeom prst="leftBrac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54" name="Rectangle 153"/>
          <p:cNvSpPr/>
          <p:nvPr/>
        </p:nvSpPr>
        <p:spPr>
          <a:xfrm>
            <a:off x="3330631" y="4413025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30</a:t>
            </a:r>
            <a:endParaRPr lang="el-GR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Left Brace 154"/>
          <p:cNvSpPr/>
          <p:nvPr/>
        </p:nvSpPr>
        <p:spPr>
          <a:xfrm>
            <a:off x="3688713" y="4358519"/>
            <a:ext cx="144000" cy="419669"/>
          </a:xfrm>
          <a:prstGeom prst="leftBrac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58" name="Rectangle 157"/>
          <p:cNvSpPr/>
          <p:nvPr/>
        </p:nvSpPr>
        <p:spPr>
          <a:xfrm>
            <a:off x="6959216" y="5103842"/>
            <a:ext cx="5724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4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3842284" y="3764231"/>
            <a:ext cx="5038612" cy="243929"/>
          </a:xfrm>
          <a:prstGeom prst="rect">
            <a:avLst/>
          </a:prstGeom>
          <a:pattFill prst="lt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60" name="Rectangle 159"/>
          <p:cNvSpPr/>
          <p:nvPr/>
        </p:nvSpPr>
        <p:spPr>
          <a:xfrm>
            <a:off x="3860084" y="2821309"/>
            <a:ext cx="5020812" cy="503254"/>
          </a:xfrm>
          <a:prstGeom prst="rect">
            <a:avLst/>
          </a:prstGeom>
          <a:pattFill prst="lt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61" name="Rectangle 160"/>
          <p:cNvSpPr/>
          <p:nvPr/>
        </p:nvSpPr>
        <p:spPr>
          <a:xfrm>
            <a:off x="6972631" y="3001342"/>
            <a:ext cx="6324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S1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6980473" y="3652578"/>
            <a:ext cx="6324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3859571" y="4351992"/>
            <a:ext cx="5021326" cy="429760"/>
          </a:xfrm>
          <a:prstGeom prst="rect">
            <a:avLst/>
          </a:prstGeom>
          <a:pattFill prst="lt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64" name="Rectangle 163"/>
          <p:cNvSpPr/>
          <p:nvPr/>
        </p:nvSpPr>
        <p:spPr>
          <a:xfrm>
            <a:off x="6951374" y="4354641"/>
            <a:ext cx="5724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5" name="Straight Connector 164"/>
          <p:cNvCxnSpPr/>
          <p:nvPr/>
        </p:nvCxnSpPr>
        <p:spPr>
          <a:xfrm flipH="1">
            <a:off x="3830915" y="2492896"/>
            <a:ext cx="11370" cy="2966944"/>
          </a:xfrm>
          <a:prstGeom prst="line">
            <a:avLst/>
          </a:prstGeom>
          <a:ln w="222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H="1">
            <a:off x="6636670" y="2492896"/>
            <a:ext cx="12363" cy="3007571"/>
          </a:xfrm>
          <a:prstGeom prst="line">
            <a:avLst/>
          </a:prstGeom>
          <a:ln w="222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H="1">
            <a:off x="5273117" y="2492896"/>
            <a:ext cx="11370" cy="2977832"/>
          </a:xfrm>
          <a:prstGeom prst="line">
            <a:avLst/>
          </a:prstGeom>
          <a:ln w="222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flipH="1">
            <a:off x="8172400" y="2574096"/>
            <a:ext cx="11347" cy="2300528"/>
          </a:xfrm>
          <a:prstGeom prst="line">
            <a:avLst/>
          </a:prstGeom>
          <a:ln w="222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8893697" y="2581533"/>
            <a:ext cx="0" cy="2293091"/>
          </a:xfrm>
          <a:prstGeom prst="line">
            <a:avLst/>
          </a:prstGeom>
          <a:ln w="222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Rectangle 169"/>
          <p:cNvSpPr/>
          <p:nvPr/>
        </p:nvSpPr>
        <p:spPr>
          <a:xfrm>
            <a:off x="4316672" y="2556684"/>
            <a:ext cx="5153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 1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5715173" y="2556684"/>
            <a:ext cx="5153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 2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8244658" y="2575271"/>
            <a:ext cx="6002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 </a:t>
            </a:r>
            <a:r>
              <a:rPr lang="el-GR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en-US" sz="1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3430017" y="5160994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l-GR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Left Brace 173"/>
          <p:cNvSpPr/>
          <p:nvPr/>
        </p:nvSpPr>
        <p:spPr>
          <a:xfrm>
            <a:off x="3688713" y="5270926"/>
            <a:ext cx="144000" cy="96128"/>
          </a:xfrm>
          <a:prstGeom prst="leftBrac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44" name="Rectangle 43"/>
          <p:cNvSpPr/>
          <p:nvPr/>
        </p:nvSpPr>
        <p:spPr>
          <a:xfrm>
            <a:off x="3854730" y="2821309"/>
            <a:ext cx="2789462" cy="10592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75" name="Rectangle 174"/>
          <p:cNvSpPr/>
          <p:nvPr/>
        </p:nvSpPr>
        <p:spPr>
          <a:xfrm>
            <a:off x="3842285" y="5253382"/>
            <a:ext cx="2806748" cy="10592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46" name="Curved Right Arrow 45"/>
          <p:cNvSpPr/>
          <p:nvPr/>
        </p:nvSpPr>
        <p:spPr>
          <a:xfrm>
            <a:off x="1688231" y="2996951"/>
            <a:ext cx="990129" cy="269556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1515046" y="1972021"/>
            <a:ext cx="140342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1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Μεταβίβαση</a:t>
            </a:r>
          </a:p>
          <a:p>
            <a:pPr algn="ctr"/>
            <a:r>
              <a:rPr lang="el-GR" sz="11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11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MWh</a:t>
            </a:r>
            <a:r>
              <a:rPr lang="el-GR" sz="11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11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</a:t>
            </a:r>
          </a:p>
          <a:p>
            <a:pPr algn="ctr"/>
            <a:r>
              <a:rPr lang="en-US" sz="11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SP1 &amp; SP2 </a:t>
            </a:r>
          </a:p>
          <a:p>
            <a:pPr algn="ctr"/>
            <a:r>
              <a:rPr lang="el-GR" sz="11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Από</a:t>
            </a:r>
            <a:r>
              <a:rPr lang="en-US" sz="11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S1 to</a:t>
            </a:r>
            <a:r>
              <a:rPr lang="el-GR" sz="11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el-GR" sz="11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1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1MWh/h)</a:t>
            </a:r>
            <a:endParaRPr lang="el-GR" sz="11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7" name="Group 176"/>
          <p:cNvGrpSpPr/>
          <p:nvPr/>
        </p:nvGrpSpPr>
        <p:grpSpPr>
          <a:xfrm>
            <a:off x="633640" y="2030246"/>
            <a:ext cx="1844758" cy="4684116"/>
            <a:chOff x="-590835" y="2030246"/>
            <a:chExt cx="2455377" cy="4684116"/>
          </a:xfrm>
        </p:grpSpPr>
        <p:cxnSp>
          <p:nvCxnSpPr>
            <p:cNvPr id="178" name="Straight Connector 177"/>
            <p:cNvCxnSpPr>
              <a:endCxn id="179" idx="0"/>
            </p:cNvCxnSpPr>
            <p:nvPr/>
          </p:nvCxnSpPr>
          <p:spPr>
            <a:xfrm>
              <a:off x="636854" y="2030246"/>
              <a:ext cx="0" cy="4284006"/>
            </a:xfrm>
            <a:prstGeom prst="line">
              <a:avLst/>
            </a:prstGeom>
            <a:ln w="22225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Rectangle 178"/>
            <p:cNvSpPr/>
            <p:nvPr/>
          </p:nvSpPr>
          <p:spPr>
            <a:xfrm>
              <a:off x="-590835" y="6314252"/>
              <a:ext cx="245537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1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l-GR" sz="1000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Μηχανισμός Καταμερισμού</a:t>
              </a:r>
              <a:endParaRPr lang="el-GR" sz="1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endParaRPr>
            </a:p>
          </p:txBody>
        </p:sp>
      </p:grpSp>
      <p:sp>
        <p:nvSpPr>
          <p:cNvPr id="63" name="Rectangle 62"/>
          <p:cNvSpPr/>
          <p:nvPr/>
        </p:nvSpPr>
        <p:spPr>
          <a:xfrm>
            <a:off x="4367375" y="1363713"/>
            <a:ext cx="371640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5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12 μήνες </a:t>
            </a:r>
            <a:r>
              <a:rPr lang="en-US" sz="105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l-GR" sz="105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Διάρκεια Προϊόντος</a:t>
            </a:r>
            <a:endParaRPr lang="el-GR" sz="105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605095" y="1653878"/>
            <a:ext cx="81945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15/11</a:t>
            </a:r>
            <a:r>
              <a:rPr lang="el-GR" sz="1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/201</a:t>
            </a:r>
            <a:r>
              <a:rPr lang="en-US" sz="1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endParaRPr lang="el-GR" sz="10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flipV="1">
            <a:off x="2918465" y="1884504"/>
            <a:ext cx="0" cy="108202"/>
          </a:xfrm>
          <a:prstGeom prst="line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 rot="5400000">
            <a:off x="4335001" y="1509131"/>
            <a:ext cx="417939" cy="1403375"/>
          </a:xfrm>
          <a:prstGeom prst="rect">
            <a:avLst/>
          </a:prstGeom>
          <a:pattFill prst="ltDnDiag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l-GR" dirty="0"/>
          </a:p>
        </p:txBody>
      </p:sp>
      <p:sp>
        <p:nvSpPr>
          <p:cNvPr id="71" name="Rectangle 70"/>
          <p:cNvSpPr/>
          <p:nvPr/>
        </p:nvSpPr>
        <p:spPr>
          <a:xfrm>
            <a:off x="4283968" y="1689775"/>
            <a:ext cx="64312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el-GR" sz="1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1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el-GR" sz="1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endParaRPr lang="el-GR" sz="10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 flipV="1">
            <a:off x="5271610" y="1888368"/>
            <a:ext cx="0" cy="119022"/>
          </a:xfrm>
          <a:prstGeom prst="line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 rot="5400000">
            <a:off x="5751193" y="1537874"/>
            <a:ext cx="417939" cy="1353013"/>
          </a:xfrm>
          <a:prstGeom prst="rect">
            <a:avLst/>
          </a:prstGeom>
          <a:pattFill prst="ltDnDiag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7" name="Rectangle 76"/>
          <p:cNvSpPr/>
          <p:nvPr/>
        </p:nvSpPr>
        <p:spPr>
          <a:xfrm>
            <a:off x="5724128" y="1703277"/>
            <a:ext cx="64312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01</a:t>
            </a:r>
            <a:r>
              <a:rPr lang="el-GR" sz="1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1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el-GR" sz="1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endParaRPr lang="el-GR" sz="10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 flipV="1">
            <a:off x="6647532" y="1901870"/>
            <a:ext cx="0" cy="119022"/>
          </a:xfrm>
          <a:prstGeom prst="line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3837050" y="2010674"/>
            <a:ext cx="14086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Περίοδος Μεταβίβασης</a:t>
            </a:r>
            <a:endParaRPr lang="el-GR" sz="10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336585" y="1993827"/>
            <a:ext cx="13000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Περίοδος Μεταβίβασης</a:t>
            </a:r>
            <a:endParaRPr lang="el-GR" sz="10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864797" y="5411088"/>
            <a:ext cx="6256927" cy="761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5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S1 &amp; S4 </a:t>
            </a:r>
            <a:r>
              <a:rPr lang="el-GR" sz="145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υποβάλλουν Δήλωση Μεταβίβασης &amp; Αποδοχής</a:t>
            </a:r>
            <a:endParaRPr lang="en-US" sz="145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5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S4 </a:t>
            </a:r>
            <a:r>
              <a:rPr lang="el-GR" sz="145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Καθίσταται Δικαιούχος Χρήσης της Ποσότητας Μεταβίβασης</a:t>
            </a:r>
            <a:endParaRPr lang="en-US" sz="145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5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l-GR" sz="145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Παραμένει Δικαιούχος Χρήσης για την υπολειπόμενη Ποσότητα</a:t>
            </a:r>
            <a:endParaRPr lang="el-GR" sz="145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778933" y="3950610"/>
            <a:ext cx="10085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1400" b="1" dirty="0" smtClean="0">
                <a:latin typeface="Arial" pitchFamily="34" charset="0"/>
                <a:cs typeface="Arial" pitchFamily="34" charset="0"/>
              </a:rPr>
              <a:t>Άγνωστη</a:t>
            </a: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l-GR" sz="1400" b="1" dirty="0" smtClean="0">
                <a:latin typeface="Arial" pitchFamily="34" charset="0"/>
                <a:cs typeface="Arial" pitchFamily="34" charset="0"/>
              </a:rPr>
              <a:t>Τιμή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baseline="-25000" dirty="0">
                <a:latin typeface="Arial" pitchFamily="34" charset="0"/>
                <a:cs typeface="Arial" pitchFamily="34" charset="0"/>
              </a:rPr>
              <a:t>X</a:t>
            </a:r>
            <a:endParaRPr lang="el-G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605093" y="1573297"/>
            <a:ext cx="819455" cy="4073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4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5" name="Straight Connector 84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428799" y="5037675"/>
            <a:ext cx="957484" cy="562630"/>
          </a:xfrm>
          <a:prstGeom prst="ellipse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S4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 MWh/h</a:t>
            </a:r>
            <a:endParaRPr lang="el-GR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 rot="1371791">
            <a:off x="7653132" y="277616"/>
            <a:ext cx="1440160" cy="461665"/>
          </a:xfrm>
          <a:prstGeom prst="rect">
            <a:avLst/>
          </a:prstGeom>
          <a:solidFill>
            <a:schemeClr val="tx2"/>
          </a:solidFill>
          <a:ln w="34925" cap="flat" cmpd="thickThin">
            <a:solidFill>
              <a:schemeClr val="tx2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Example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362065" y="6464369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32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876993" cy="8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19</a:t>
            </a:fld>
            <a:endParaRPr lang="el-GR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3667884"/>
            <a:ext cx="8028000" cy="6252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b="1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Δηλώσεις Χρήσης</a:t>
            </a:r>
            <a:endParaRPr lang="el-GR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539552" y="5589240"/>
            <a:ext cx="80280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l-GR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Όλες οι Τιμές</a:t>
            </a:r>
            <a:r>
              <a:rPr lang="en-US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l-GR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Ποσότητες</a:t>
            </a:r>
            <a:r>
              <a:rPr lang="en-US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l-GR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Μεγέθη και Παράμετροι είναι </a:t>
            </a:r>
            <a:r>
              <a:rPr lang="el-GR" sz="1600" b="1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ΕΝΔΕΙΚΤΙΚΕΣ</a:t>
            </a:r>
            <a:endParaRPr lang="el-GR" sz="1600" i="1" dirty="0" smtClean="0">
              <a:ln w="18000">
                <a:noFill/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el-GR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και εξυπηρετούν στην κατανόηση της παρουσίασης</a:t>
            </a:r>
            <a:endParaRPr lang="el-GR" sz="1600" i="1" dirty="0">
              <a:ln w="18000">
                <a:noFill/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616317" y="1340952"/>
            <a:ext cx="8028000" cy="1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Σύστημα Συναλλαγών Δημοπρασιών Προθεσμιακών Προϊόντων Ηλεκτρικής Ενέργειας</a:t>
            </a:r>
            <a:endParaRPr lang="en-US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065" y="6464369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39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876993" cy="8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2</a:t>
            </a:fld>
            <a:endParaRPr lang="el-GR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3667884"/>
            <a:ext cx="8028000" cy="6252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b="1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Συμπληρωματικό Συμβόλαιο</a:t>
            </a:r>
            <a:endParaRPr lang="el-GR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616317" y="1340952"/>
            <a:ext cx="8028000" cy="1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Σύστημα Συναλλαγών Δημοπρασιών Προθεσμιακών Προϊόντων Ηλεκτρικής Ενέργειας</a:t>
            </a:r>
            <a:endParaRPr lang="en-US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065" y="6464369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05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904" y="0"/>
            <a:ext cx="8247096" cy="1124744"/>
          </a:xfrm>
        </p:spPr>
        <p:txBody>
          <a:bodyPr>
            <a:normAutofit/>
          </a:bodyPr>
          <a:lstStyle/>
          <a:p>
            <a:pPr algn="l"/>
            <a:r>
              <a:rPr lang="el-GR" sz="3000" b="1" dirty="0" smtClean="0">
                <a:latin typeface="Arial" pitchFamily="34" charset="0"/>
                <a:cs typeface="Arial" pitchFamily="34" charset="0"/>
              </a:rPr>
              <a:t>Δηλώσεις Χρήσης:</a:t>
            </a:r>
            <a:br>
              <a:rPr lang="el-GR" sz="3000" b="1" dirty="0" smtClean="0">
                <a:latin typeface="Arial" pitchFamily="34" charset="0"/>
                <a:cs typeface="Arial" pitchFamily="34" charset="0"/>
              </a:rPr>
            </a:br>
            <a:r>
              <a:rPr lang="el-GR" sz="3000" b="1" dirty="0" smtClean="0">
                <a:latin typeface="Arial" pitchFamily="34" charset="0"/>
                <a:cs typeface="Arial" pitchFamily="34" charset="0"/>
              </a:rPr>
              <a:t>Προθεσμίες και Διαδικασία Υποβολής</a:t>
            </a:r>
            <a:endParaRPr lang="el-G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20</a:t>
            </a:fld>
            <a:endParaRPr lang="el-GR" dirty="0"/>
          </a:p>
        </p:txBody>
      </p:sp>
      <p:pic>
        <p:nvPicPr>
          <p:cNvPr id="54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5" name="Straight Connector 54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7504" y="1196752"/>
            <a:ext cx="892899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Προθεσμία για τον μήνα Φυσικής Παράδοσης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m: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l-GR" sz="1600" dirty="0" smtClean="0">
                <a:latin typeface="Arial" pitchFamily="34" charset="0"/>
                <a:cs typeface="Arial" pitchFamily="34" charset="0"/>
              </a:rPr>
              <a:t>Από τη Λήξη της Δευτερογενούς Αγοράς για Υποπροϊόντα Φυσικής Παράδοσης στο μήνα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l-GR" sz="1600" dirty="0" smtClean="0">
                <a:latin typeface="Arial" pitchFamily="34" charset="0"/>
                <a:cs typeface="Arial" pitchFamily="34" charset="0"/>
              </a:rPr>
              <a:t> και μέχρι την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(m-1).d20 – </a:t>
            </a:r>
            <a:r>
              <a:rPr lang="el-GR" sz="1600" dirty="0" smtClean="0">
                <a:latin typeface="Arial" pitchFamily="34" charset="0"/>
                <a:cs typeface="Arial" pitchFamily="34" charset="0"/>
              </a:rPr>
              <a:t>15:00 ΕΕΤ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Διαδικασία υποβολής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l-GR" sz="1600" dirty="0" smtClean="0">
                <a:latin typeface="Arial" pitchFamily="34" charset="0"/>
                <a:cs typeface="Arial" pitchFamily="34" charset="0"/>
              </a:rPr>
              <a:t>Οι Δικαιούχοι Χρήσης υποβάλλουν Δηλώσεις Χρήσης υποδεικνύοντας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1257300" lvl="2" indent="-342900" algn="just">
              <a:buFont typeface="Arial" pitchFamily="34" charset="0"/>
              <a:buChar char="•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Τον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EIC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Κωδικό του Δικαιούχο Χρήσης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1257300" lvl="2" indent="-342900" algn="just">
              <a:buFont typeface="Arial" pitchFamily="34" charset="0"/>
              <a:buChar char="•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Τον Κωδικό Χρήσης του Προθεσμιακού Μηνιαίου Υποπροϊόντος</a:t>
            </a:r>
          </a:p>
          <a:p>
            <a:pPr marL="1257300" lvl="2" indent="-342900" algn="just">
              <a:buFont typeface="Arial" pitchFamily="34" charset="0"/>
              <a:buChar char="•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Την Ποσότητα Χρήσης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l-GR" sz="1600" dirty="0" smtClean="0">
                <a:latin typeface="Arial" pitchFamily="34" charset="0"/>
                <a:cs typeface="Arial" pitchFamily="34" charset="0"/>
              </a:rPr>
              <a:t>Ο ΛΑΓΗΕ ελέγχει την εγκυρότητα των στοιχείων και αποστέλλει σχετική αποδοχή ή απόρριψη της Δήλωσης Χρήσης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l-GR" sz="1600" dirty="0" smtClean="0">
                <a:latin typeface="Arial" pitchFamily="34" charset="0"/>
                <a:cs typeface="Arial" pitchFamily="34" charset="0"/>
              </a:rPr>
              <a:t>Με την έκδοση της επιβεβαίωσης αποδοχής της Δήλωσης Χρήσης αυτή καθίσταται έγκυρη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Τροποποίηση Δήλωσης Χρήσης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l-GR" sz="1600" dirty="0" smtClean="0">
                <a:latin typeface="Arial" pitchFamily="34" charset="0"/>
                <a:cs typeface="Arial" pitchFamily="34" charset="0"/>
              </a:rPr>
              <a:t>Επιτρέπεται μέχρι τη Λήξη της Προθεσμίας Υποβολής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l-GR" sz="1600" dirty="0" smtClean="0">
                <a:latin typeface="Arial" pitchFamily="34" charset="0"/>
                <a:cs typeface="Arial" pitchFamily="34" charset="0"/>
              </a:rPr>
              <a:t>Ακολουθεί τους ίδιους κανόνες εγκυρότητας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l-GR" sz="1600" dirty="0" smtClean="0">
                <a:latin typeface="Arial" pitchFamily="34" charset="0"/>
                <a:cs typeface="Arial" pitchFamily="34" charset="0"/>
              </a:rPr>
              <a:t>Αντικαθιστά την τελευταία έγκυρη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Μετά την Λήξη της Προθεσμίας Υποβολής Δηλώσεων Χρήσης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l-GR" sz="1600" dirty="0" smtClean="0">
                <a:latin typeface="Arial" pitchFamily="34" charset="0"/>
                <a:cs typeface="Arial" pitchFamily="34" charset="0"/>
              </a:rPr>
              <a:t>Η τελευταία έγκυρη Δήλωση Χρήσης καθίσταται οριστική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l-GR" sz="1600" dirty="0" smtClean="0">
                <a:latin typeface="Arial" pitchFamily="34" charset="0"/>
                <a:cs typeface="Arial" pitchFamily="34" charset="0"/>
              </a:rPr>
              <a:t>Ο Δικαιούχος Χρήσης χάνει το δικαίωμα φυσικής Παράδοσης στον ΗΕΠ για τον μήνα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m </a:t>
            </a:r>
            <a:r>
              <a:rPr lang="el-GR" sz="1600" dirty="0" smtClean="0">
                <a:latin typeface="Arial" pitchFamily="34" charset="0"/>
                <a:cs typeface="Arial" pitchFamily="34" charset="0"/>
              </a:rPr>
              <a:t>για ποσότητες που δεν έχει συμπεριλάβει στη Δήλωση Χρήσης του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(UIOLI)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Ο ΛΑΓΗΕ αποστέλλει Ενημερωτικό Σημείωμα Εκκαθάρισης Αξίας Προπληρωμών </a:t>
            </a:r>
            <a:endParaRPr lang="el-G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065" y="6464369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60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/>
          <p:cNvSpPr/>
          <p:nvPr/>
        </p:nvSpPr>
        <p:spPr>
          <a:xfrm>
            <a:off x="3848837" y="5466953"/>
            <a:ext cx="1400374" cy="107277"/>
          </a:xfrm>
          <a:prstGeom prst="rect">
            <a:avLst/>
          </a:prstGeom>
          <a:pattFill prst="lt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237" y="0"/>
            <a:ext cx="8215563" cy="1124744"/>
          </a:xfrm>
        </p:spPr>
        <p:txBody>
          <a:bodyPr>
            <a:normAutofit/>
          </a:bodyPr>
          <a:lstStyle/>
          <a:p>
            <a:pPr algn="l"/>
            <a:r>
              <a:rPr lang="el-GR" sz="3000" b="1" dirty="0" smtClean="0">
                <a:latin typeface="Arial" pitchFamily="34" charset="0"/>
                <a:cs typeface="Arial" pitchFamily="34" charset="0"/>
              </a:rPr>
              <a:t>Υποβολή Δήλωσης Χρήσης</a:t>
            </a:r>
            <a:endParaRPr lang="el-G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21</a:t>
            </a:fld>
            <a:endParaRPr lang="el-GR" dirty="0"/>
          </a:p>
        </p:txBody>
      </p:sp>
      <p:sp>
        <p:nvSpPr>
          <p:cNvPr id="13" name="Rectangle 12"/>
          <p:cNvSpPr/>
          <p:nvPr/>
        </p:nvSpPr>
        <p:spPr>
          <a:xfrm>
            <a:off x="69781" y="1412776"/>
            <a:ext cx="10575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16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</a:t>
            </a:r>
            <a:r>
              <a:rPr lang="el-GR" sz="16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10/2016</a:t>
            </a:r>
            <a:endParaRPr lang="el-GR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4648" y="1340768"/>
            <a:ext cx="4058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1st</a:t>
            </a:r>
            <a:endParaRPr lang="el-GR" sz="1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95856" y="1452911"/>
            <a:ext cx="3449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16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l-GR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66513" y="1340768"/>
            <a:ext cx="66176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12/201</a:t>
            </a:r>
            <a:r>
              <a:rPr lang="el-GR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l-GR" sz="1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142184" y="1975986"/>
            <a:ext cx="8733802" cy="2091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124648" y="1835397"/>
            <a:ext cx="0" cy="1440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3831952" y="1840101"/>
            <a:ext cx="0" cy="1440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7760217" y="1446282"/>
            <a:ext cx="13131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0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+12months</a:t>
            </a:r>
            <a:endParaRPr lang="el-GR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flipV="1">
            <a:off x="8880896" y="1831970"/>
            <a:ext cx="0" cy="1440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4211960" y="1709952"/>
            <a:ext cx="3524545" cy="1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334558" y="2855155"/>
            <a:ext cx="800100" cy="346234"/>
          </a:xfrm>
          <a:prstGeom prst="ellipse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1: 50</a:t>
            </a:r>
            <a:endParaRPr lang="el-GR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333636" y="3815651"/>
            <a:ext cx="791309" cy="346234"/>
          </a:xfrm>
          <a:prstGeom prst="ellipse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AQ2: 20</a:t>
            </a:r>
          </a:p>
        </p:txBody>
      </p:sp>
      <p:sp>
        <p:nvSpPr>
          <p:cNvPr id="99" name="Oval 98"/>
          <p:cNvSpPr/>
          <p:nvPr/>
        </p:nvSpPr>
        <p:spPr>
          <a:xfrm>
            <a:off x="333636" y="4494647"/>
            <a:ext cx="791309" cy="346234"/>
          </a:xfrm>
          <a:prstGeom prst="ellipse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AQ3: 30</a:t>
            </a:r>
          </a:p>
        </p:txBody>
      </p:sp>
      <p:sp>
        <p:nvSpPr>
          <p:cNvPr id="97" name="Rectangle 96"/>
          <p:cNvSpPr/>
          <p:nvPr/>
        </p:nvSpPr>
        <p:spPr>
          <a:xfrm>
            <a:off x="3831412" y="3879679"/>
            <a:ext cx="5038612" cy="243929"/>
          </a:xfrm>
          <a:prstGeom prst="rect">
            <a:avLst/>
          </a:prstGeom>
          <a:pattFill prst="lt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1" name="Rectangle 50"/>
          <p:cNvSpPr/>
          <p:nvPr/>
        </p:nvSpPr>
        <p:spPr>
          <a:xfrm>
            <a:off x="3849212" y="2847549"/>
            <a:ext cx="5020812" cy="503254"/>
          </a:xfrm>
          <a:prstGeom prst="rect">
            <a:avLst/>
          </a:prstGeom>
          <a:pattFill prst="lt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9" name="Rectangle 78"/>
          <p:cNvSpPr/>
          <p:nvPr/>
        </p:nvSpPr>
        <p:spPr>
          <a:xfrm>
            <a:off x="6170175" y="3027582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S1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178017" y="3846610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848699" y="4471104"/>
            <a:ext cx="5021326" cy="429760"/>
          </a:xfrm>
          <a:prstGeom prst="rect">
            <a:avLst/>
          </a:prstGeom>
          <a:pattFill prst="lt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09" name="Rectangle 108"/>
          <p:cNvSpPr/>
          <p:nvPr/>
        </p:nvSpPr>
        <p:spPr>
          <a:xfrm>
            <a:off x="6148919" y="4473753"/>
            <a:ext cx="3934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4644008" y="5369829"/>
            <a:ext cx="3934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4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3831412" y="3898043"/>
            <a:ext cx="5038612" cy="243929"/>
          </a:xfrm>
          <a:prstGeom prst="rect">
            <a:avLst/>
          </a:prstGeom>
          <a:pattFill prst="lt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60" name="Rectangle 159"/>
          <p:cNvSpPr/>
          <p:nvPr/>
        </p:nvSpPr>
        <p:spPr>
          <a:xfrm>
            <a:off x="3849212" y="2718694"/>
            <a:ext cx="5020812" cy="681065"/>
          </a:xfrm>
          <a:prstGeom prst="rect">
            <a:avLst/>
          </a:prstGeom>
          <a:pattFill prst="lt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61" name="Rectangle 160"/>
          <p:cNvSpPr/>
          <p:nvPr/>
        </p:nvSpPr>
        <p:spPr>
          <a:xfrm>
            <a:off x="6170175" y="2912134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S1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6133413" y="3889011"/>
            <a:ext cx="372218" cy="2289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3848699" y="4355135"/>
            <a:ext cx="5021326" cy="520010"/>
          </a:xfrm>
          <a:prstGeom prst="rect">
            <a:avLst/>
          </a:prstGeom>
          <a:pattFill prst="lt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64" name="Rectangle 163"/>
          <p:cNvSpPr/>
          <p:nvPr/>
        </p:nvSpPr>
        <p:spPr>
          <a:xfrm>
            <a:off x="6126617" y="4503268"/>
            <a:ext cx="3934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7" name="Straight Connector 166"/>
          <p:cNvCxnSpPr/>
          <p:nvPr/>
        </p:nvCxnSpPr>
        <p:spPr>
          <a:xfrm flipH="1">
            <a:off x="5262245" y="2596398"/>
            <a:ext cx="11370" cy="2977832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flipH="1">
            <a:off x="8161528" y="2574096"/>
            <a:ext cx="11347" cy="2300528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8882825" y="2581533"/>
            <a:ext cx="0" cy="229309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Rectangle 169"/>
          <p:cNvSpPr/>
          <p:nvPr/>
        </p:nvSpPr>
        <p:spPr>
          <a:xfrm>
            <a:off x="3867933" y="2415597"/>
            <a:ext cx="63649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SP 1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8233786" y="2407642"/>
            <a:ext cx="6002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</a:t>
            </a:r>
            <a:endParaRPr lang="en-US" sz="1200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088989" y="1444714"/>
            <a:ext cx="11036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160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6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6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20/11/2</a:t>
            </a:r>
            <a:r>
              <a:rPr lang="el-GR" sz="16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16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l-GR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228176" y="1360945"/>
            <a:ext cx="3544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1st</a:t>
            </a:r>
            <a:endParaRPr lang="el-GR" sz="1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flipV="1">
            <a:off x="2582970" y="1846392"/>
            <a:ext cx="0" cy="1440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572905" y="1791320"/>
            <a:ext cx="1013311" cy="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3840085" y="2708220"/>
            <a:ext cx="1422160" cy="93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2" name="Oval 71"/>
          <p:cNvSpPr/>
          <p:nvPr/>
        </p:nvSpPr>
        <p:spPr>
          <a:xfrm>
            <a:off x="2875348" y="2869111"/>
            <a:ext cx="791309" cy="346234"/>
          </a:xfrm>
          <a:prstGeom prst="ellipse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NQ1: 45</a:t>
            </a:r>
            <a:endParaRPr lang="el-GR" sz="1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2875348" y="3829607"/>
            <a:ext cx="791309" cy="346234"/>
          </a:xfrm>
          <a:prstGeom prst="ellipse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NQ2: 15</a:t>
            </a:r>
          </a:p>
        </p:txBody>
      </p:sp>
      <p:sp>
        <p:nvSpPr>
          <p:cNvPr id="74" name="Oval 73"/>
          <p:cNvSpPr/>
          <p:nvPr/>
        </p:nvSpPr>
        <p:spPr>
          <a:xfrm>
            <a:off x="2875348" y="4516290"/>
            <a:ext cx="791309" cy="346234"/>
          </a:xfrm>
          <a:prstGeom prst="ellipse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NQ3: 30</a:t>
            </a:r>
          </a:p>
        </p:txBody>
      </p:sp>
      <p:sp>
        <p:nvSpPr>
          <p:cNvPr id="87" name="Oval 86"/>
          <p:cNvSpPr/>
          <p:nvPr/>
        </p:nvSpPr>
        <p:spPr>
          <a:xfrm>
            <a:off x="2875348" y="5187958"/>
            <a:ext cx="791309" cy="346234"/>
          </a:xfrm>
          <a:prstGeom prst="ellipse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NQ4: 5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3084698" y="2046906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(2)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3879931" y="1429029"/>
            <a:ext cx="371640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5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12 μήνες </a:t>
            </a:r>
            <a:r>
              <a:rPr lang="en-US" sz="105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l-GR" sz="105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Διάρκεια Προϊόντος = 8670 </a:t>
            </a:r>
            <a:r>
              <a:rPr lang="en-US" sz="105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hrs</a:t>
            </a:r>
            <a:endParaRPr lang="el-GR" sz="105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997783" y="2054343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(3)</a:t>
            </a:r>
          </a:p>
        </p:txBody>
      </p:sp>
      <p:sp>
        <p:nvSpPr>
          <p:cNvPr id="78" name="Rectangle 77"/>
          <p:cNvSpPr/>
          <p:nvPr/>
        </p:nvSpPr>
        <p:spPr>
          <a:xfrm>
            <a:off x="4876023" y="2337292"/>
            <a:ext cx="1576072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l-GR" sz="10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Μεταβίβαση</a:t>
            </a:r>
            <a:r>
              <a:rPr lang="en-US" sz="10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(5 MWh/h)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 flipH="1">
            <a:off x="4993176" y="2596679"/>
            <a:ext cx="144016" cy="191834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 110"/>
          <p:cNvSpPr/>
          <p:nvPr/>
        </p:nvSpPr>
        <p:spPr>
          <a:xfrm>
            <a:off x="1510794" y="3829607"/>
            <a:ext cx="791309" cy="346234"/>
          </a:xfrm>
          <a:prstGeom prst="ellipse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2: 20</a:t>
            </a:r>
          </a:p>
        </p:txBody>
      </p:sp>
      <p:sp>
        <p:nvSpPr>
          <p:cNvPr id="112" name="Oval 111"/>
          <p:cNvSpPr/>
          <p:nvPr/>
        </p:nvSpPr>
        <p:spPr>
          <a:xfrm>
            <a:off x="1505838" y="4508603"/>
            <a:ext cx="791309" cy="346234"/>
          </a:xfrm>
          <a:prstGeom prst="ellipse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3: 30</a:t>
            </a:r>
          </a:p>
        </p:txBody>
      </p:sp>
      <p:sp>
        <p:nvSpPr>
          <p:cNvPr id="113" name="Oval 112"/>
          <p:cNvSpPr/>
          <p:nvPr/>
        </p:nvSpPr>
        <p:spPr>
          <a:xfrm>
            <a:off x="1511716" y="2869111"/>
            <a:ext cx="800100" cy="346234"/>
          </a:xfrm>
          <a:prstGeom prst="ellipse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1: 45</a:t>
            </a:r>
            <a:endParaRPr lang="el-GR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1505838" y="5187958"/>
            <a:ext cx="791309" cy="346234"/>
          </a:xfrm>
          <a:prstGeom prst="ellipse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4: 5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721798" y="2056518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(1)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364088" y="4950984"/>
            <a:ext cx="3516807" cy="461665"/>
          </a:xfrm>
          <a:prstGeom prst="rect">
            <a:avLst/>
          </a:prstGeom>
          <a:solidFill>
            <a:srgbClr val="FFC000">
              <a:alpha val="71000"/>
            </a:srgbClr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l-GR" sz="1200" b="1" dirty="0" smtClean="0"/>
              <a:t>Οι Μη-Δηλωθείσες Ποσότητες  Χάνονται</a:t>
            </a:r>
          </a:p>
          <a:p>
            <a:r>
              <a:rPr lang="el-GR" sz="1200" b="1" dirty="0"/>
              <a:t> </a:t>
            </a:r>
            <a:r>
              <a:rPr lang="el-GR" sz="1200" b="1" dirty="0" smtClean="0"/>
              <a:t>    (</a:t>
            </a:r>
            <a:r>
              <a:rPr lang="en-US" sz="1200" b="1" dirty="0" smtClean="0"/>
              <a:t>Use-It-Or-Loose-It</a:t>
            </a:r>
            <a:r>
              <a:rPr lang="el-GR" sz="1200" b="1" dirty="0" smtClean="0"/>
              <a:t>)</a:t>
            </a:r>
            <a:endParaRPr lang="en-US" sz="1200" b="1" dirty="0" smtClean="0"/>
          </a:p>
        </p:txBody>
      </p:sp>
      <p:sp>
        <p:nvSpPr>
          <p:cNvPr id="63" name="Rectangle 62"/>
          <p:cNvSpPr/>
          <p:nvPr/>
        </p:nvSpPr>
        <p:spPr>
          <a:xfrm rot="16200000">
            <a:off x="641609" y="3813153"/>
            <a:ext cx="3874322" cy="253916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l-GR" sz="1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Δηλώσεις Χρήσης</a:t>
            </a:r>
            <a:endParaRPr lang="el-GR" sz="105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 rot="16200000">
            <a:off x="-583926" y="3813153"/>
            <a:ext cx="3874322" cy="253916"/>
          </a:xfrm>
          <a:prstGeom prst="rect">
            <a:avLst/>
          </a:prstGeom>
          <a:pattFill prst="dkDnDiag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algn="ctr"/>
            <a:r>
              <a:rPr lang="el-GR" sz="1050" b="1" dirty="0" smtClean="0">
                <a:latin typeface="Arial" pitchFamily="34" charset="0"/>
                <a:cs typeface="Arial" pitchFamily="34" charset="0"/>
              </a:rPr>
              <a:t>Δευτερογενής Αγορά</a:t>
            </a:r>
            <a:endParaRPr lang="el-GR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690606" y="2544310"/>
            <a:ext cx="11673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Usage Rights</a:t>
            </a:r>
          </a:p>
        </p:txBody>
      </p:sp>
      <p:sp>
        <p:nvSpPr>
          <p:cNvPr id="132" name="Rectangle 131"/>
          <p:cNvSpPr/>
          <p:nvPr/>
        </p:nvSpPr>
        <p:spPr>
          <a:xfrm rot="16200000">
            <a:off x="-1764083" y="3813153"/>
            <a:ext cx="3874322" cy="253916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l-GR" sz="1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Πρωτογενής Αγορά</a:t>
            </a:r>
          </a:p>
        </p:txBody>
      </p:sp>
      <p:sp>
        <p:nvSpPr>
          <p:cNvPr id="89" name="Rectangle 88"/>
          <p:cNvSpPr/>
          <p:nvPr/>
        </p:nvSpPr>
        <p:spPr>
          <a:xfrm>
            <a:off x="2433950" y="5932132"/>
            <a:ext cx="1022966" cy="577081"/>
          </a:xfrm>
          <a:prstGeom prst="rect">
            <a:avLst/>
          </a:prstGeom>
          <a:solidFill>
            <a:schemeClr val="tx2"/>
          </a:solidFill>
        </p:spPr>
        <p:txBody>
          <a:bodyPr wrap="square" lIns="36000" rIns="36000">
            <a:spAutoFit/>
          </a:bodyPr>
          <a:lstStyle/>
          <a:p>
            <a:pPr algn="ctr"/>
            <a:r>
              <a:rPr lang="el-GR" sz="1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Προπληρωμές</a:t>
            </a:r>
          </a:p>
          <a:p>
            <a:pPr algn="ctr"/>
            <a:r>
              <a:rPr lang="el-GR" sz="1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5%</a:t>
            </a:r>
          </a:p>
          <a:p>
            <a:pPr algn="ctr"/>
            <a:r>
              <a:rPr lang="el-GR" sz="1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(2</a:t>
            </a:r>
            <a:r>
              <a:rPr lang="en-US" sz="1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l-GR" sz="1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/11/2016)</a:t>
            </a:r>
            <a:endParaRPr lang="el-GR" sz="105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3" name="Straight Connector 82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3820042" y="5932132"/>
            <a:ext cx="851785" cy="415498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 wrap="square" lIns="36000" rIns="36000">
            <a:spAutoFit/>
          </a:bodyPr>
          <a:lstStyle/>
          <a:p>
            <a:pPr algn="ctr"/>
            <a:r>
              <a:rPr lang="el-GR" sz="1050" b="1" dirty="0" smtClean="0">
                <a:latin typeface="Arial" pitchFamily="34" charset="0"/>
                <a:cs typeface="Arial" pitchFamily="34" charset="0"/>
              </a:rPr>
              <a:t>Φυσική Παράδοση</a:t>
            </a:r>
            <a:endParaRPr lang="el-GR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796233" y="3830037"/>
            <a:ext cx="767432" cy="93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165" name="Straight Connector 164"/>
          <p:cNvCxnSpPr/>
          <p:nvPr/>
        </p:nvCxnSpPr>
        <p:spPr>
          <a:xfrm flipH="1">
            <a:off x="3820043" y="2559222"/>
            <a:ext cx="11370" cy="2966944"/>
          </a:xfrm>
          <a:prstGeom prst="line">
            <a:avLst/>
          </a:prstGeom>
          <a:ln w="222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H="1">
            <a:off x="4551302" y="2566659"/>
            <a:ext cx="12363" cy="3007571"/>
          </a:xfrm>
          <a:prstGeom prst="line">
            <a:avLst/>
          </a:prstGeom>
          <a:ln w="222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3834926" y="3933056"/>
            <a:ext cx="719889" cy="208916"/>
          </a:xfrm>
          <a:prstGeom prst="rect">
            <a:avLst/>
          </a:prstGeom>
          <a:pattFill prst="lt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el-GR" sz="1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3828180" y="4365104"/>
            <a:ext cx="719889" cy="540817"/>
          </a:xfrm>
          <a:prstGeom prst="rect">
            <a:avLst/>
          </a:prstGeom>
          <a:pattFill prst="lt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30</a:t>
            </a:r>
            <a:endParaRPr lang="el-GR" sz="1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3831413" y="2801900"/>
            <a:ext cx="719889" cy="606245"/>
          </a:xfrm>
          <a:prstGeom prst="rect">
            <a:avLst/>
          </a:prstGeom>
          <a:pattFill prst="lt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45</a:t>
            </a:r>
            <a:endParaRPr lang="el-GR" sz="1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826236" y="5466953"/>
            <a:ext cx="719889" cy="107277"/>
          </a:xfrm>
          <a:prstGeom prst="rect">
            <a:avLst/>
          </a:prstGeom>
          <a:pattFill prst="lt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l-GR" sz="1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 rot="1371791">
            <a:off x="7653132" y="277616"/>
            <a:ext cx="1440160" cy="461665"/>
          </a:xfrm>
          <a:prstGeom prst="rect">
            <a:avLst/>
          </a:prstGeom>
          <a:solidFill>
            <a:schemeClr val="tx2"/>
          </a:solidFill>
          <a:ln w="34925" cap="flat" cmpd="thickThin">
            <a:solidFill>
              <a:schemeClr val="tx2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Example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55576" y="6525344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366018" y="5444690"/>
            <a:ext cx="3516807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l-GR" sz="1200" b="1" dirty="0" smtClean="0">
                <a:solidFill>
                  <a:schemeClr val="bg1"/>
                </a:solidFill>
              </a:rPr>
              <a:t>Ποινή Μη-Συμμόρφωσης επιβάλλεται</a:t>
            </a:r>
            <a:endParaRPr lang="el-GR" sz="1200" b="1" dirty="0">
              <a:solidFill>
                <a:schemeClr val="bg1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l-GR" sz="1200" b="1" dirty="0" smtClean="0">
                <a:solidFill>
                  <a:schemeClr val="bg1"/>
                </a:solidFill>
              </a:rPr>
              <a:t>Για μη-νόμιμη υποβολή Δήλωσης Χρήσης για 3 διαδοχικούς μήνες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l-GR" sz="1200" b="1" dirty="0" smtClean="0">
                <a:solidFill>
                  <a:schemeClr val="bg1"/>
                </a:solidFill>
              </a:rPr>
              <a:t>Κατάσταση Αναστολής εάν </a:t>
            </a:r>
            <a:r>
              <a:rPr lang="el-GR" sz="1200" b="1" smtClean="0">
                <a:solidFill>
                  <a:schemeClr val="bg1"/>
                </a:solidFill>
              </a:rPr>
              <a:t>δεν καταβληθεί </a:t>
            </a:r>
            <a:r>
              <a:rPr lang="el-GR" sz="1200" b="1" dirty="0" smtClean="0">
                <a:solidFill>
                  <a:schemeClr val="bg1"/>
                </a:solidFill>
              </a:rPr>
              <a:t>ποινή (μη-</a:t>
            </a:r>
            <a:r>
              <a:rPr lang="el-GR" sz="1200" b="1" dirty="0" err="1" smtClean="0">
                <a:solidFill>
                  <a:schemeClr val="bg1"/>
                </a:solidFill>
              </a:rPr>
              <a:t>συμμετοχ</a:t>
            </a:r>
            <a:r>
              <a:rPr lang="el-GR" sz="1200" b="1" dirty="0" smtClean="0">
                <a:solidFill>
                  <a:schemeClr val="bg1"/>
                </a:solidFill>
              </a:rPr>
              <a:t>ή σε Δημοπρασίες, αναστολή Συμπληρωματικής Εκκαθάρισης)</a:t>
            </a:r>
          </a:p>
        </p:txBody>
      </p:sp>
    </p:spTree>
    <p:extLst>
      <p:ext uri="{BB962C8B-B14F-4D97-AF65-F5344CB8AC3E}">
        <p14:creationId xmlns:p14="http://schemas.microsoft.com/office/powerpoint/2010/main" val="395460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881584" y="5475143"/>
                <a:ext cx="4914552" cy="355738"/>
              </a:xfrm>
              <a:prstGeom prst="rect">
                <a:avLst/>
              </a:prstGeom>
              <a:solidFill>
                <a:srgbClr val="FFFFCC"/>
              </a:solidFill>
            </p:spPr>
            <p:txBody>
              <a:bodyPr wrap="square">
                <a:spAutoFit/>
              </a:bodyPr>
              <a:lstStyle/>
              <a:p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PPC :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1600" b="1" i="1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1600" b="1" i="1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  <m:t>𝒊</m:t>
                        </m:r>
                        <m:r>
                          <a:rPr lang="en-US" sz="1600" b="1" i="1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  <m:t>=</m:t>
                        </m:r>
                        <m:r>
                          <a:rPr lang="en-US" sz="1600" b="1" i="1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  <m:t>𝟏</m:t>
                        </m:r>
                      </m:sub>
                      <m:sup>
                        <m:r>
                          <a:rPr lang="en-US" sz="1600" b="1" i="1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  <m:t>𝟒</m:t>
                        </m:r>
                      </m:sup>
                      <m:e>
                        <m:r>
                          <a:rPr lang="en-US" sz="1600" b="1" i="0" smtClean="0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  <m:t>𝐕𝐂𝐢</m:t>
                        </m:r>
                        <m:r>
                          <a:rPr lang="en-US" sz="1600" b="1" i="1" smtClean="0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  <m:t> €</m:t>
                        </m:r>
                      </m:e>
                    </m:nary>
                  </m:oMath>
                </a14:m>
                <a:endParaRPr lang="el-GR" sz="16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584" y="5475143"/>
                <a:ext cx="4914552" cy="355738"/>
              </a:xfrm>
              <a:prstGeom prst="rect">
                <a:avLst/>
              </a:prstGeom>
              <a:blipFill rotWithShape="1">
                <a:blip r:embed="rId2"/>
                <a:stretch>
                  <a:fillRect t="-96610" b="-16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584" y="0"/>
            <a:ext cx="8205216" cy="1124744"/>
          </a:xfrm>
        </p:spPr>
        <p:txBody>
          <a:bodyPr>
            <a:normAutofit/>
          </a:bodyPr>
          <a:lstStyle/>
          <a:p>
            <a:pPr algn="l"/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Προπληρωμές και Αξία Συμπληρωματικής Εκκαθάρισης</a:t>
            </a:r>
            <a:endParaRPr lang="el-G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22</a:t>
            </a:fld>
            <a:endParaRPr lang="el-GR" dirty="0"/>
          </a:p>
        </p:txBody>
      </p:sp>
      <p:sp>
        <p:nvSpPr>
          <p:cNvPr id="160" name="Rectangle 159"/>
          <p:cNvSpPr/>
          <p:nvPr/>
        </p:nvSpPr>
        <p:spPr>
          <a:xfrm>
            <a:off x="988644" y="2073112"/>
            <a:ext cx="703037" cy="529495"/>
          </a:xfrm>
          <a:prstGeom prst="rect">
            <a:avLst/>
          </a:prstGeom>
          <a:pattFill prst="lt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165" name="Straight Connector 164"/>
          <p:cNvCxnSpPr/>
          <p:nvPr/>
        </p:nvCxnSpPr>
        <p:spPr>
          <a:xfrm flipH="1">
            <a:off x="959475" y="1811026"/>
            <a:ext cx="11370" cy="2966944"/>
          </a:xfrm>
          <a:prstGeom prst="line">
            <a:avLst/>
          </a:prstGeom>
          <a:ln w="222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H="1">
            <a:off x="1690734" y="1818463"/>
            <a:ext cx="12363" cy="3007571"/>
          </a:xfrm>
          <a:prstGeom prst="line">
            <a:avLst/>
          </a:prstGeom>
          <a:ln w="222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Rectangle 179"/>
          <p:cNvSpPr/>
          <p:nvPr/>
        </p:nvSpPr>
        <p:spPr>
          <a:xfrm>
            <a:off x="941495" y="1526063"/>
            <a:ext cx="4854641" cy="24622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l-G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Περίοδος Διακανονισμού Δηλώσεων Χρήσης 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SP1 : 20</a:t>
            </a:r>
            <a:r>
              <a:rPr lang="el-G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el-G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/201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l-G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-30</a:t>
            </a:r>
            <a:r>
              <a:rPr lang="el-G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el-G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/201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l-GR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 rot="16200000">
            <a:off x="-1649299" y="3427877"/>
            <a:ext cx="4057264" cy="253916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l-GR" sz="1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Δηλώσεις Χρήσης</a:t>
            </a:r>
            <a:endParaRPr lang="en-US" sz="105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970845" y="2136707"/>
            <a:ext cx="719889" cy="452580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45</a:t>
            </a:r>
            <a:endParaRPr lang="el-GR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974587" y="3102868"/>
            <a:ext cx="710462" cy="243930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el-GR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965160" y="3865675"/>
            <a:ext cx="719889" cy="518724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 w="222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30</a:t>
            </a:r>
            <a:endParaRPr lang="el-GR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966855" y="4703812"/>
            <a:ext cx="724826" cy="180550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l-GR" sz="1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1" name="Straight Connector 110"/>
          <p:cNvCxnSpPr/>
          <p:nvPr/>
        </p:nvCxnSpPr>
        <p:spPr>
          <a:xfrm>
            <a:off x="701498" y="1555152"/>
            <a:ext cx="0" cy="4432754"/>
          </a:xfrm>
          <a:prstGeom prst="line">
            <a:avLst/>
          </a:prstGeom>
          <a:ln w="2222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236335" y="6107511"/>
            <a:ext cx="1946768" cy="40011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/>
            <a:r>
              <a:rPr lang="el-GR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Εκκαθάριση Προπληρωμής Δηλωθέντων Ποσοτήτων</a:t>
            </a:r>
            <a:endParaRPr lang="el-GR" sz="1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744074" y="2132164"/>
            <a:ext cx="44841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VNQ1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[45</a:t>
            </a:r>
            <a:r>
              <a:rPr lang="en-US" sz="1200" dirty="0" smtClean="0">
                <a:latin typeface="Arial"/>
                <a:cs typeface="Arial"/>
              </a:rPr>
              <a:t>·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(31</a:t>
            </a:r>
            <a:r>
              <a:rPr lang="en-US" sz="1200" dirty="0">
                <a:latin typeface="Arial"/>
                <a:cs typeface="Arial"/>
              </a:rPr>
              <a:t>·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24)] </a:t>
            </a:r>
            <a:r>
              <a:rPr lang="en-US" sz="1200" dirty="0" smtClean="0">
                <a:latin typeface="Arial"/>
                <a:cs typeface="Arial"/>
              </a:rPr>
              <a:t>· 43,5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1.456.380 </a:t>
            </a:r>
            <a:r>
              <a:rPr lang="el-GR" sz="1200" b="1" dirty="0" smtClean="0">
                <a:latin typeface="Arial" pitchFamily="34" charset="0"/>
                <a:cs typeface="Arial" pitchFamily="34" charset="0"/>
              </a:rPr>
              <a:t>€</a:t>
            </a:r>
            <a:endParaRPr lang="el-GR" sz="1200" b="1" dirty="0">
              <a:latin typeface="Arial" pitchFamily="34" charset="0"/>
              <a:cs typeface="Arial" pitchFamily="34" charset="0"/>
            </a:endParaRPr>
          </a:p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             VC1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0,05</a:t>
            </a:r>
            <a:r>
              <a:rPr lang="en-US" sz="1200" dirty="0" smtClean="0">
                <a:latin typeface="Arial"/>
                <a:cs typeface="Arial"/>
              </a:rPr>
              <a:t>·1.456.380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72.819 </a:t>
            </a:r>
            <a:r>
              <a:rPr lang="el-GR" sz="1200" b="1" dirty="0" smtClean="0">
                <a:latin typeface="Arial" pitchFamily="34" charset="0"/>
                <a:cs typeface="Arial" pitchFamily="34" charset="0"/>
              </a:rPr>
              <a:t>€</a:t>
            </a:r>
            <a:endParaRPr lang="el-G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5930717" y="1521265"/>
            <a:ext cx="2817747" cy="253916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l-GR" sz="1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Εκκαθάριση και Διακανονισμός ΗΕΠ</a:t>
            </a:r>
            <a:endParaRPr lang="el-GR" sz="105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6000871" y="2050979"/>
            <a:ext cx="31255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R1 = 9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4%</a:t>
            </a:r>
            <a:r>
              <a:rPr lang="en-US" sz="1400" b="1" dirty="0" smtClean="0">
                <a:latin typeface="Arial"/>
                <a:cs typeface="Arial"/>
              </a:rPr>
              <a:t>·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VNQ1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1.368.997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€</a:t>
            </a:r>
            <a:endParaRPr lang="el-G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000871" y="3023632"/>
            <a:ext cx="27475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R2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= 9</a:t>
            </a:r>
            <a:r>
              <a:rPr lang="el-GR" sz="1400" b="1" dirty="0">
                <a:latin typeface="Arial" pitchFamily="34" charset="0"/>
                <a:cs typeface="Arial" pitchFamily="34" charset="0"/>
              </a:rPr>
              <a:t>4%</a:t>
            </a:r>
            <a:r>
              <a:rPr lang="en-US" sz="1400" b="1" dirty="0">
                <a:latin typeface="Arial"/>
                <a:cs typeface="Arial"/>
              </a:rPr>
              <a:t>·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VNQ2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458.431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400" b="1" dirty="0">
                <a:latin typeface="Arial" pitchFamily="34" charset="0"/>
                <a:cs typeface="Arial" pitchFamily="34" charset="0"/>
              </a:rPr>
              <a:t>€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6000872" y="3865305"/>
            <a:ext cx="27475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R3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= 9</a:t>
            </a:r>
            <a:r>
              <a:rPr lang="el-GR" sz="1400" b="1" dirty="0">
                <a:latin typeface="Arial" pitchFamily="34" charset="0"/>
                <a:cs typeface="Arial" pitchFamily="34" charset="0"/>
              </a:rPr>
              <a:t>4%</a:t>
            </a:r>
            <a:r>
              <a:rPr lang="en-US" sz="1400" b="1" dirty="0">
                <a:latin typeface="Arial"/>
                <a:cs typeface="Arial"/>
              </a:rPr>
              <a:t>·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VNQ3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918.959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400" b="1" dirty="0">
                <a:latin typeface="Arial" pitchFamily="34" charset="0"/>
                <a:cs typeface="Arial" pitchFamily="34" charset="0"/>
              </a:rPr>
              <a:t>€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6000871" y="4645550"/>
            <a:ext cx="27475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R4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= 9</a:t>
            </a:r>
            <a:r>
              <a:rPr lang="el-GR" sz="1400" b="1" dirty="0">
                <a:latin typeface="Arial" pitchFamily="34" charset="0"/>
                <a:cs typeface="Arial" pitchFamily="34" charset="0"/>
              </a:rPr>
              <a:t>4%</a:t>
            </a:r>
            <a:r>
              <a:rPr lang="en-US" sz="1400" b="1" dirty="0">
                <a:latin typeface="Arial"/>
                <a:cs typeface="Arial"/>
              </a:rPr>
              <a:t>·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VNQ4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152.111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400" b="1" dirty="0">
                <a:latin typeface="Arial" pitchFamily="34" charset="0"/>
                <a:cs typeface="Arial" pitchFamily="34" charset="0"/>
              </a:rPr>
              <a:t>€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6000871" y="5475143"/>
                <a:ext cx="2781021" cy="355738"/>
              </a:xfrm>
              <a:prstGeom prst="rect">
                <a:avLst/>
              </a:prstGeom>
              <a:solidFill>
                <a:srgbClr val="FFFFCC"/>
              </a:solidFill>
            </p:spPr>
            <p:txBody>
              <a:bodyPr wrap="square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PPC :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1600" b="1" i="1" smtClean="0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1600" b="1" i="1" smtClean="0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  <m:t>𝒊</m:t>
                        </m:r>
                        <m:r>
                          <a:rPr lang="en-US" sz="1600" b="1" i="1" smtClean="0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  <m:t>=</m:t>
                        </m:r>
                        <m:r>
                          <a:rPr lang="en-US" sz="1600" b="1" i="1" smtClean="0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  <m:t>𝟏</m:t>
                        </m:r>
                      </m:sub>
                      <m:sup>
                        <m:r>
                          <a:rPr lang="en-US" sz="1600" b="1" i="1" smtClean="0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  <m:t>𝟒</m:t>
                        </m:r>
                      </m:sup>
                      <m:e>
                        <m:r>
                          <a:rPr lang="en-US" sz="1600" b="1" i="0" smtClean="0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  <m:t>𝐑</m:t>
                        </m:r>
                        <m:r>
                          <a:rPr lang="en-US" sz="1600" b="1" i="1" smtClean="0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  <m:t>𝒊</m:t>
                        </m:r>
                        <m:r>
                          <a:rPr lang="en-US" sz="1600" b="1" i="1" smtClean="0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  <m:t> €</m:t>
                        </m:r>
                      </m:e>
                    </m:nary>
                  </m:oMath>
                </a14:m>
                <a:endParaRPr lang="el-GR" sz="16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871" y="5475143"/>
                <a:ext cx="2781021" cy="355738"/>
              </a:xfrm>
              <a:prstGeom prst="rect">
                <a:avLst/>
              </a:prstGeom>
              <a:blipFill rotWithShape="1">
                <a:blip r:embed="rId3"/>
                <a:stretch>
                  <a:fillRect l="-1094" t="-96610" b="-16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0" name="Rectangle 169"/>
          <p:cNvSpPr/>
          <p:nvPr/>
        </p:nvSpPr>
        <p:spPr>
          <a:xfrm>
            <a:off x="1066600" y="1797199"/>
            <a:ext cx="5153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SP 1</a:t>
            </a:r>
          </a:p>
        </p:txBody>
      </p:sp>
      <p:cxnSp>
        <p:nvCxnSpPr>
          <p:cNvPr id="64" name="Straight Connector 63"/>
          <p:cNvCxnSpPr/>
          <p:nvPr/>
        </p:nvCxnSpPr>
        <p:spPr>
          <a:xfrm>
            <a:off x="5843094" y="1502411"/>
            <a:ext cx="0" cy="4284006"/>
          </a:xfrm>
          <a:prstGeom prst="line">
            <a:avLst/>
          </a:prstGeom>
          <a:ln w="22225"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048543" y="5491429"/>
            <a:ext cx="2747593" cy="3231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l-GR" sz="1500" b="1" dirty="0" smtClean="0"/>
              <a:t>Προπληρωμή</a:t>
            </a:r>
            <a:r>
              <a:rPr lang="en-US" sz="1500" b="1" dirty="0" smtClean="0"/>
              <a:t> (%) = 5% NQ(SP1)</a:t>
            </a:r>
            <a:endParaRPr lang="el-GR" sz="1500" b="1" dirty="0"/>
          </a:p>
        </p:txBody>
      </p:sp>
      <p:pic>
        <p:nvPicPr>
          <p:cNvPr id="50" name="Picture 1" descr="Lagie_logotip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3" name="Straight Connector 52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988645" y="2073112"/>
            <a:ext cx="1372316" cy="63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47" name="Rectangle 46"/>
          <p:cNvSpPr/>
          <p:nvPr/>
        </p:nvSpPr>
        <p:spPr>
          <a:xfrm>
            <a:off x="1744074" y="3023632"/>
            <a:ext cx="44841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VNQ2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[15</a:t>
            </a:r>
            <a:r>
              <a:rPr lang="en-US" sz="1200" dirty="0" smtClean="0">
                <a:latin typeface="Arial"/>
                <a:cs typeface="Arial"/>
              </a:rPr>
              <a:t>·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(31</a:t>
            </a:r>
            <a:r>
              <a:rPr lang="en-US" sz="1200" dirty="0">
                <a:latin typeface="Arial"/>
                <a:cs typeface="Arial"/>
              </a:rPr>
              <a:t>·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24)] </a:t>
            </a:r>
            <a:r>
              <a:rPr lang="en-US" sz="1200" dirty="0" smtClean="0">
                <a:latin typeface="Arial"/>
                <a:cs typeface="Arial"/>
              </a:rPr>
              <a:t>· 43,7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=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487.692</a:t>
            </a:r>
            <a:r>
              <a:rPr lang="el-GR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900" b="1" dirty="0" smtClean="0">
                <a:latin typeface="Arial" pitchFamily="34" charset="0"/>
                <a:cs typeface="Arial" pitchFamily="34" charset="0"/>
              </a:rPr>
              <a:t>S2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200" b="1" dirty="0" smtClean="0">
                <a:latin typeface="Arial" pitchFamily="34" charset="0"/>
                <a:cs typeface="Arial" pitchFamily="34" charset="0"/>
              </a:rPr>
              <a:t>€</a:t>
            </a:r>
            <a:endParaRPr lang="el-GR" sz="1200" b="1" dirty="0">
              <a:latin typeface="Arial" pitchFamily="34" charset="0"/>
              <a:cs typeface="Arial" pitchFamily="34" charset="0"/>
            </a:endParaRPr>
          </a:p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            VC2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0,05</a:t>
            </a:r>
            <a:r>
              <a:rPr lang="en-US" sz="1200" dirty="0" smtClean="0">
                <a:latin typeface="Arial"/>
                <a:cs typeface="Arial"/>
              </a:rPr>
              <a:t>·487.692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=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24.385 </a:t>
            </a:r>
            <a:r>
              <a:rPr lang="el-GR" sz="1200" b="1" dirty="0" smtClean="0">
                <a:latin typeface="Arial" pitchFamily="34" charset="0"/>
                <a:cs typeface="Arial" pitchFamily="34" charset="0"/>
              </a:rPr>
              <a:t>€</a:t>
            </a:r>
            <a:endParaRPr lang="el-G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744074" y="3865305"/>
            <a:ext cx="45561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V3 : VA3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[30</a:t>
            </a:r>
            <a:r>
              <a:rPr lang="en-US" sz="1200" dirty="0" smtClean="0">
                <a:latin typeface="Arial"/>
                <a:cs typeface="Arial"/>
              </a:rPr>
              <a:t>·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(31</a:t>
            </a:r>
            <a:r>
              <a:rPr lang="en-US" sz="1200" dirty="0">
                <a:latin typeface="Arial"/>
                <a:cs typeface="Arial"/>
              </a:rPr>
              <a:t>·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24)] </a:t>
            </a:r>
            <a:r>
              <a:rPr lang="en-US" sz="1200" dirty="0">
                <a:latin typeface="Arial"/>
                <a:cs typeface="Arial"/>
              </a:rPr>
              <a:t>· </a:t>
            </a:r>
            <a:r>
              <a:rPr lang="en-US" sz="1200" dirty="0" smtClean="0">
                <a:latin typeface="Arial"/>
                <a:cs typeface="Arial"/>
              </a:rPr>
              <a:t>43,8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977.616 </a:t>
            </a:r>
            <a:r>
              <a:rPr lang="el-GR" sz="1200" b="1" dirty="0" smtClean="0">
                <a:latin typeface="Arial" pitchFamily="34" charset="0"/>
                <a:cs typeface="Arial" pitchFamily="34" charset="0"/>
              </a:rPr>
              <a:t>€</a:t>
            </a:r>
            <a:endParaRPr lang="el-GR" sz="1200" b="1" dirty="0">
              <a:latin typeface="Arial" pitchFamily="34" charset="0"/>
              <a:cs typeface="Arial" pitchFamily="34" charset="0"/>
            </a:endParaRPr>
          </a:p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       VC3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0,05</a:t>
            </a:r>
            <a:r>
              <a:rPr lang="en-US" sz="1200" dirty="0">
                <a:latin typeface="Arial"/>
                <a:cs typeface="Arial"/>
              </a:rPr>
              <a:t>·977.616</a:t>
            </a:r>
            <a:r>
              <a:rPr lang="el-GR" sz="120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48.881 </a:t>
            </a:r>
            <a:r>
              <a:rPr lang="el-GR" sz="1200" b="1" dirty="0" smtClean="0">
                <a:latin typeface="Arial" pitchFamily="34" charset="0"/>
                <a:cs typeface="Arial" pitchFamily="34" charset="0"/>
              </a:rPr>
              <a:t>€</a:t>
            </a:r>
            <a:endParaRPr lang="el-G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744074" y="4645550"/>
            <a:ext cx="44752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V4 : VA4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[5</a:t>
            </a:r>
            <a:r>
              <a:rPr lang="en-US" sz="1200" dirty="0" smtClean="0">
                <a:latin typeface="Arial"/>
                <a:cs typeface="Arial"/>
              </a:rPr>
              <a:t>·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(31</a:t>
            </a:r>
            <a:r>
              <a:rPr lang="en-US" sz="1200" dirty="0">
                <a:latin typeface="Arial"/>
                <a:cs typeface="Arial"/>
              </a:rPr>
              <a:t>·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24)] </a:t>
            </a:r>
            <a:r>
              <a:rPr lang="en-US" sz="1200" dirty="0">
                <a:latin typeface="Arial"/>
                <a:cs typeface="Arial"/>
              </a:rPr>
              <a:t>· </a:t>
            </a:r>
            <a:r>
              <a:rPr lang="en-US" sz="1200" dirty="0" smtClean="0">
                <a:latin typeface="Arial"/>
                <a:cs typeface="Arial"/>
              </a:rPr>
              <a:t>43,5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=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161.820 </a:t>
            </a:r>
            <a:r>
              <a:rPr lang="el-GR" sz="1200" b="1" dirty="0" smtClean="0">
                <a:latin typeface="Arial" pitchFamily="34" charset="0"/>
                <a:cs typeface="Arial" pitchFamily="34" charset="0"/>
              </a:rPr>
              <a:t>€</a:t>
            </a:r>
            <a:endParaRPr lang="el-GR" sz="1200" b="1" dirty="0">
              <a:latin typeface="Arial" pitchFamily="34" charset="0"/>
              <a:cs typeface="Arial" pitchFamily="34" charset="0"/>
            </a:endParaRPr>
          </a:p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       VC4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0,05</a:t>
            </a:r>
            <a:r>
              <a:rPr lang="en-US" sz="1200" dirty="0" smtClean="0">
                <a:latin typeface="Arial"/>
                <a:cs typeface="Arial"/>
              </a:rPr>
              <a:t>·161.820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=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8.091 </a:t>
            </a:r>
            <a:r>
              <a:rPr lang="el-GR" sz="1200" b="1" dirty="0" smtClean="0">
                <a:latin typeface="Arial" pitchFamily="34" charset="0"/>
                <a:cs typeface="Arial" pitchFamily="34" charset="0"/>
              </a:rPr>
              <a:t>€</a:t>
            </a:r>
            <a:endParaRPr lang="el-G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371791">
            <a:off x="7653132" y="277616"/>
            <a:ext cx="1440160" cy="461665"/>
          </a:xfrm>
          <a:prstGeom prst="rect">
            <a:avLst/>
          </a:prstGeom>
          <a:solidFill>
            <a:schemeClr val="tx2"/>
          </a:solidFill>
          <a:ln w="34925" cap="flat" cmpd="thickThin">
            <a:solidFill>
              <a:schemeClr val="tx2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Example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62065" y="6464369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72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245779"/>
              </p:ext>
            </p:extLst>
          </p:nvPr>
        </p:nvGraphicFramePr>
        <p:xfrm>
          <a:off x="3739778" y="2323644"/>
          <a:ext cx="2200374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534"/>
                <a:gridCol w="1584840"/>
              </a:tblGrid>
              <a:tr h="148336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LAGIE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4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l-GR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Λαμβάνει</a:t>
                      </a:r>
                      <a:r>
                        <a:rPr lang="el-GR" sz="1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: (VC2 + VC3 + VC4)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2" name="Rectangle 131"/>
          <p:cNvSpPr/>
          <p:nvPr/>
        </p:nvSpPr>
        <p:spPr>
          <a:xfrm rot="16200000">
            <a:off x="-1271774" y="3129592"/>
            <a:ext cx="2876416" cy="252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Δηλώσεις Χρήσης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904" y="0"/>
            <a:ext cx="8247096" cy="1124744"/>
          </a:xfrm>
        </p:spPr>
        <p:txBody>
          <a:bodyPr>
            <a:normAutofit/>
          </a:bodyPr>
          <a:lstStyle/>
          <a:p>
            <a:pPr algn="l"/>
            <a:r>
              <a:rPr lang="el-GR" sz="3000" b="1" dirty="0" smtClean="0">
                <a:latin typeface="Arial" pitchFamily="34" charset="0"/>
                <a:cs typeface="Arial" pitchFamily="34" charset="0"/>
              </a:rPr>
              <a:t>Διακανονισμός Προπληρωμών</a:t>
            </a:r>
            <a:endParaRPr lang="el-G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23</a:t>
            </a:fld>
            <a:endParaRPr lang="el-GR" dirty="0"/>
          </a:p>
        </p:txBody>
      </p:sp>
      <p:sp>
        <p:nvSpPr>
          <p:cNvPr id="13" name="Rectangle 12"/>
          <p:cNvSpPr/>
          <p:nvPr/>
        </p:nvSpPr>
        <p:spPr>
          <a:xfrm>
            <a:off x="16917" y="1253976"/>
            <a:ext cx="13227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(m-1).d20</a:t>
            </a:r>
            <a:endParaRPr lang="el-GR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691530" y="1308978"/>
            <a:ext cx="3449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16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l-GR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142184" y="1804530"/>
            <a:ext cx="8733802" cy="2091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160368" y="1663941"/>
            <a:ext cx="0" cy="1440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8885336" y="1673368"/>
            <a:ext cx="0" cy="1440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5" name="Straight Connector 54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692841" y="1655718"/>
            <a:ext cx="0" cy="1440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3031442" y="1253976"/>
            <a:ext cx="13227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(m-1).d25</a:t>
            </a:r>
            <a:endParaRPr lang="el-GR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804" y="1824350"/>
            <a:ext cx="33841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bg1"/>
                </a:solidFill>
              </a:rPr>
              <a:t>Διακανονισμός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707904" y="1824350"/>
            <a:ext cx="220480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P.F.O (4 </a:t>
            </a:r>
            <a:r>
              <a:rPr lang="el-GR" b="1" dirty="0" smtClean="0"/>
              <a:t>εργ.</a:t>
            </a:r>
            <a:r>
              <a:rPr lang="en-US" b="1" dirty="0" smtClean="0"/>
              <a:t>-</a:t>
            </a:r>
            <a:r>
              <a:rPr lang="el-GR" b="1" dirty="0" smtClean="0"/>
              <a:t>Ημερ.</a:t>
            </a:r>
            <a:r>
              <a:rPr lang="en-US" b="1" dirty="0" smtClean="0"/>
              <a:t>)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99587"/>
              </p:ext>
            </p:extLst>
          </p:nvPr>
        </p:nvGraphicFramePr>
        <p:xfrm>
          <a:off x="316953" y="2321440"/>
          <a:ext cx="3430523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192"/>
                <a:gridCol w="1233131"/>
                <a:gridCol w="536492"/>
                <a:gridCol w="975676"/>
                <a:gridCol w="2880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NQ1 = 45MWh/h</a:t>
                      </a:r>
                      <a:endParaRPr lang="en-US" sz="11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/>
                          </a:solidFill>
                          <a:latin typeface="+mn-lt"/>
                        </a:rPr>
                        <a:t>5(%)</a:t>
                      </a:r>
                      <a:endParaRPr lang="en-US" sz="12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72.819 </a:t>
                      </a:r>
                      <a:r>
                        <a:rPr lang="el-GR" sz="1400" b="1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€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NQ2 = 15MWh/h</a:t>
                      </a:r>
                      <a:endParaRPr lang="en-US" sz="11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/>
                          </a:solidFill>
                          <a:latin typeface="+mn-lt"/>
                        </a:rPr>
                        <a:t>5(%)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24.385 </a:t>
                      </a:r>
                      <a:r>
                        <a:rPr lang="el-GR" sz="1400" b="1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€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NQ3 = 30MWh/h</a:t>
                      </a:r>
                      <a:endParaRPr lang="en-US" sz="11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/>
                          </a:solidFill>
                          <a:latin typeface="+mn-lt"/>
                        </a:rPr>
                        <a:t>5(%)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48.881 </a:t>
                      </a:r>
                      <a:r>
                        <a:rPr lang="el-GR" sz="1400" b="1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€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NQ4 = 5MWh/h</a:t>
                      </a:r>
                      <a:endParaRPr lang="en-US" sz="11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5(%)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8.091 </a:t>
                      </a:r>
                      <a:r>
                        <a:rPr lang="el-GR" sz="1400" b="1" dirty="0" smtClean="0">
                          <a:solidFill>
                            <a:schemeClr val="tx2"/>
                          </a:solidFill>
                          <a:latin typeface="+mn-lt"/>
                          <a:cs typeface="Arial" pitchFamily="34" charset="0"/>
                        </a:rPr>
                        <a:t>€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PPC: </a:t>
                      </a:r>
                      <a:r>
                        <a:rPr lang="el-GR" sz="1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Αναμένει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:  (VC1 + VC2 + VC3 + VC4)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3467390" y="2393448"/>
            <a:ext cx="216024" cy="216024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Arrow 62"/>
          <p:cNvSpPr/>
          <p:nvPr/>
        </p:nvSpPr>
        <p:spPr>
          <a:xfrm>
            <a:off x="3467390" y="2761872"/>
            <a:ext cx="216024" cy="216024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Arrow 63"/>
          <p:cNvSpPr/>
          <p:nvPr/>
        </p:nvSpPr>
        <p:spPr>
          <a:xfrm>
            <a:off x="3467390" y="3130296"/>
            <a:ext cx="216024" cy="216024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83768" y="2323644"/>
            <a:ext cx="936103" cy="1465396"/>
          </a:xfrm>
          <a:prstGeom prst="rect">
            <a:avLst/>
          </a:prstGeom>
          <a:noFill/>
          <a:ln w="412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142051"/>
              </p:ext>
            </p:extLst>
          </p:nvPr>
        </p:nvGraphicFramePr>
        <p:xfrm>
          <a:off x="6025880" y="2321439"/>
          <a:ext cx="2945184" cy="3243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5184"/>
              </a:tblGrid>
              <a:tr h="3243900">
                <a:tc>
                  <a:txBody>
                    <a:bodyPr/>
                    <a:lstStyle/>
                    <a:p>
                      <a:pPr algn="ctr"/>
                      <a:r>
                        <a:rPr lang="el-GR" sz="1800" b="1" u="sng" dirty="0" smtClean="0">
                          <a:solidFill>
                            <a:schemeClr val="bg1"/>
                          </a:solidFill>
                          <a:latin typeface="+mj-lt"/>
                        </a:rPr>
                        <a:t>Κυρώσεις για </a:t>
                      </a:r>
                      <a:r>
                        <a:rPr lang="en-US" sz="1800" b="1" u="sng" dirty="0" smtClean="0">
                          <a:solidFill>
                            <a:schemeClr val="bg1"/>
                          </a:solidFill>
                          <a:latin typeface="+mj-lt"/>
                        </a:rPr>
                        <a:t>S1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l-GR" sz="1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Χάνει τις Δηλωθείσες Ποσότητες του Προθ. Μηνιαίου Υποπροϊόντος 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NQ1.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l-GR" sz="1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Αναστέλλεται η δυνατότητα συμμετοχής του σε Δημοπρασίες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l-GR" sz="1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Αναστέλλεται η Συμπληρωματική Εκκαθάριση στον ΗΕΠ για τον μήνα 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m.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endParaRPr lang="en-US" sz="1400" b="1" u="sng" baseline="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marL="0" indent="0" algn="ctr">
                        <a:buFont typeface="Wingdings" pitchFamily="2" charset="2"/>
                        <a:buNone/>
                      </a:pPr>
                      <a:r>
                        <a:rPr lang="el-GR" sz="1800" b="1" u="sng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Κυρώσεις για </a:t>
                      </a:r>
                      <a:r>
                        <a:rPr lang="en-US" sz="1800" b="1" u="sng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S2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l-GR" sz="1400" b="1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Το </a:t>
                      </a:r>
                      <a:r>
                        <a:rPr lang="en-US" sz="1400" b="1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1% </a:t>
                      </a:r>
                      <a:r>
                        <a:rPr lang="el-GR" sz="1400" b="1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της αξίας της μη-δηλωθείσας ποσότητας </a:t>
                      </a:r>
                      <a:r>
                        <a:rPr lang="en-US" sz="14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5MWh/h </a:t>
                      </a:r>
                      <a:r>
                        <a:rPr lang="el-GR" sz="14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δεν επιστρέφεται</a:t>
                      </a:r>
                      <a:endParaRPr lang="en-US" sz="1400" b="1" u="sng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69" name="Right Arrow 68"/>
          <p:cNvSpPr/>
          <p:nvPr/>
        </p:nvSpPr>
        <p:spPr>
          <a:xfrm rot="5400000">
            <a:off x="4578774" y="3774514"/>
            <a:ext cx="463067" cy="543245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64355" y="4734342"/>
            <a:ext cx="598438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l-GR" b="1" u="sng" dirty="0" smtClean="0">
                <a:latin typeface="Arial" pitchFamily="34" charset="0"/>
                <a:cs typeface="Arial" pitchFamily="34" charset="0"/>
              </a:rPr>
              <a:t>Διαδικασία Διακανονισμού</a:t>
            </a:r>
            <a:endParaRPr lang="en-US" b="1" u="sng" dirty="0" smtClean="0">
              <a:latin typeface="Arial" pitchFamily="34" charset="0"/>
              <a:cs typeface="Arial" pitchFamily="34" charset="0"/>
            </a:endParaRPr>
          </a:p>
          <a:p>
            <a:pPr marL="536575" lvl="1" indent="-265113" algn="just">
              <a:buFont typeface="Arial" pitchFamily="34" charset="0"/>
              <a:buChar char="•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Λήξη Προθεσμίας Υποβολής Δηλώσεων Χρήσης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(m-1).d20, 15:00</a:t>
            </a:r>
          </a:p>
          <a:p>
            <a:pPr marL="536575" lvl="1" indent="-265113" algn="just">
              <a:buFont typeface="Arial" pitchFamily="34" charset="0"/>
              <a:buChar char="•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Αποστολή Ενημερωτικών Σημειωμάτων </a:t>
            </a:r>
            <a:r>
              <a:rPr lang="el-GR" sz="1400" dirty="0">
                <a:latin typeface="Arial" pitchFamily="34" charset="0"/>
                <a:cs typeface="Arial" pitchFamily="34" charset="0"/>
              </a:rPr>
              <a:t>ΛΑΓΗΕ (Ημέρα, Ποσά, Λογαριασμός κλπ)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536575" lvl="1" indent="-265113" algn="just">
              <a:buFont typeface="Arial" pitchFamily="34" charset="0"/>
              <a:buChar char="•"/>
            </a:pPr>
            <a:r>
              <a:rPr lang="el-GR" sz="1400" dirty="0">
                <a:latin typeface="Arial" pitchFamily="34" charset="0"/>
                <a:cs typeface="Arial" pitchFamily="34" charset="0"/>
              </a:rPr>
              <a:t>Επιβεβαίωση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Προπληρωμής </a:t>
            </a:r>
            <a:r>
              <a:rPr lang="el-GR" sz="1400" dirty="0">
                <a:latin typeface="Arial" pitchFamily="34" charset="0"/>
                <a:cs typeface="Arial" pitchFamily="34" charset="0"/>
              </a:rPr>
              <a:t>από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ΛΑΓΗΕ</a:t>
            </a:r>
          </a:p>
          <a:p>
            <a:pPr marL="536575" lvl="1" indent="-265113" algn="just">
              <a:buFont typeface="Arial" pitchFamily="34" charset="0"/>
              <a:buChar char="•"/>
            </a:pPr>
            <a:r>
              <a:rPr lang="el-GR" sz="1400" dirty="0">
                <a:latin typeface="Arial" pitchFamily="34" charset="0"/>
                <a:cs typeface="Arial" pitchFamily="34" charset="0"/>
              </a:rPr>
              <a:t>P.F.O για Εκκρεμείς Οικονομικές Υποχρεώσεις</a:t>
            </a:r>
          </a:p>
          <a:p>
            <a:pPr marL="536575" lvl="1" indent="-265113" algn="just">
              <a:buFont typeface="Arial" pitchFamily="34" charset="0"/>
              <a:buChar char="•"/>
            </a:pPr>
            <a:r>
              <a:rPr lang="el-GR" sz="1400" dirty="0">
                <a:latin typeface="Arial" pitchFamily="34" charset="0"/>
                <a:cs typeface="Arial" pitchFamily="34" charset="0"/>
              </a:rPr>
              <a:t>P.F.O για τέσσερεις (4) συνεχόμενες εργάσιμες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ημέρες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3476910" y="3504160"/>
            <a:ext cx="216024" cy="216024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5854708" y="2368402"/>
            <a:ext cx="216024" cy="216024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5912712" y="1824350"/>
            <a:ext cx="1360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en-US" b="1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5912712" y="1637080"/>
            <a:ext cx="0" cy="1440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251313" y="1253976"/>
            <a:ext cx="14224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(m-1).</a:t>
            </a:r>
            <a:r>
              <a:rPr lang="en-US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LWd</a:t>
            </a:r>
            <a:endParaRPr lang="el-GR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1371791">
            <a:off x="7653132" y="277616"/>
            <a:ext cx="1440160" cy="461665"/>
          </a:xfrm>
          <a:prstGeom prst="rect">
            <a:avLst/>
          </a:prstGeom>
          <a:solidFill>
            <a:schemeClr val="tx2"/>
          </a:solidFill>
          <a:ln w="34925" cap="flat" cmpd="thickThin">
            <a:solidFill>
              <a:schemeClr val="tx2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Example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62065" y="6464369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990499"/>
              </p:ext>
            </p:extLst>
          </p:nvPr>
        </p:nvGraphicFramePr>
        <p:xfrm>
          <a:off x="6039076" y="5661248"/>
          <a:ext cx="2912312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2312"/>
              </a:tblGrid>
              <a:tr h="648072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l-GR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Διατηρούν τη ΣΣ.ΗΕΠ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64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876993" cy="8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24</a:t>
            </a:fld>
            <a:endParaRPr lang="el-GR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3667884"/>
            <a:ext cx="8028000" cy="62521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l-GR" b="1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Προσαρμογές στη Διαχείριση Ρίσκου στον ΗΕΠ</a:t>
            </a:r>
            <a:endParaRPr lang="el-GR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539552" y="5589240"/>
            <a:ext cx="80280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l-GR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Όλες οι Τιμές</a:t>
            </a:r>
            <a:r>
              <a:rPr lang="en-US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l-GR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Ποσότητες</a:t>
            </a:r>
            <a:r>
              <a:rPr lang="en-US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l-GR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Μεγέθη και Παράμετροι είναι </a:t>
            </a:r>
            <a:r>
              <a:rPr lang="el-GR" sz="1600" b="1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ΕΝΔΕΙΚΤΙΚΕΣ</a:t>
            </a:r>
            <a:endParaRPr lang="el-GR" sz="1600" i="1" dirty="0" smtClean="0">
              <a:ln w="18000">
                <a:noFill/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el-GR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και εξυπηρετούν στην κατανόηση της παρουσίασης</a:t>
            </a:r>
            <a:endParaRPr lang="el-GR" sz="1600" i="1" dirty="0">
              <a:ln w="18000">
                <a:noFill/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616317" y="1340952"/>
            <a:ext cx="8028000" cy="1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Σύστημα Συναλλαγών Δημοπρασιών Προθεσμιακών Προϊόντων Ηλεκτρικής Ενέργειας</a:t>
            </a:r>
            <a:endParaRPr lang="en-US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065" y="6464369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1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237" y="0"/>
            <a:ext cx="8272763" cy="1124744"/>
          </a:xfrm>
        </p:spPr>
        <p:txBody>
          <a:bodyPr>
            <a:noAutofit/>
          </a:bodyPr>
          <a:lstStyle/>
          <a:p>
            <a:pPr lvl="1"/>
            <a:r>
              <a:rPr lang="el-GR" sz="3000" b="1" dirty="0" smtClean="0">
                <a:latin typeface="Arial" pitchFamily="34" charset="0"/>
                <a:cs typeface="Arial" pitchFamily="34" charset="0"/>
              </a:rPr>
              <a:t>Προσαρμογές Διαχείρισης Ρίσκου ΗΕΠ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000" b="1" dirty="0" smtClean="0">
                <a:latin typeface="Arial" pitchFamily="34" charset="0"/>
                <a:cs typeface="Arial" pitchFamily="34" charset="0"/>
              </a:rPr>
            </a:br>
            <a:r>
              <a:rPr lang="el-GR" sz="2800" b="1" dirty="0" smtClean="0">
                <a:latin typeface="Arial" pitchFamily="34" charset="0"/>
                <a:cs typeface="Arial" pitchFamily="34" charset="0"/>
              </a:rPr>
              <a:t>Απαιτούμενη Εγγύησης ΗΕΠ &amp; Έλεγχος Θέσης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25</a:t>
            </a:fld>
            <a:endParaRPr lang="el-GR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09600" y="14931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l-G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l-GR" sz="2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l-GR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3734" y="1268760"/>
            <a:ext cx="8336533" cy="17505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l-G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Απαιτούμενη Εγγύηση ΗΕΠ</a:t>
            </a:r>
          </a:p>
          <a:p>
            <a:r>
              <a:rPr lang="el-G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Υπολογισμός Απαιτούμενων Εγγυήσεων </a:t>
            </a:r>
            <a:r>
              <a:rPr lang="el-G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ανά μήνα για τους Επιλέξιμους Προμηθευτές</a:t>
            </a:r>
            <a:endParaRPr lang="en-US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Πρόταση και μεθοδολογία απομείωσης  εγγυήσεων κατόπιν 6-μήνης εφαρμογής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Π.χ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7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G</a:t>
            </a:r>
            <a:r>
              <a:rPr lang="en-US" sz="16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1&amp;2/201</a:t>
            </a:r>
            <a:r>
              <a:rPr lang="el-GR" sz="16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6</a:t>
            </a:r>
            <a:r>
              <a:rPr lang="en-US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 = G</a:t>
            </a:r>
            <a:r>
              <a:rPr lang="en-US" sz="16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PAE 461/2013</a:t>
            </a:r>
            <a:r>
              <a:rPr lang="el-GR" sz="16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– </a:t>
            </a:r>
            <a:r>
              <a:rPr lang="en-US" sz="2000" b="1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5%</a:t>
            </a:r>
            <a:r>
              <a:rPr lang="en-US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*A    </a:t>
            </a:r>
            <a:r>
              <a:rPr lang="el-GR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Απομείωση βάσει προπληρωμών</a:t>
            </a:r>
            <a:endParaRPr lang="el-GR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03734" y="3102556"/>
                <a:ext cx="8336533" cy="202642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l-GR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Έλεγχος Θέσης</a:t>
                </a:r>
                <a:r>
                  <a:rPr lang="en-US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	– </a:t>
                </a:r>
                <a:r>
                  <a:rPr lang="el-GR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Καθαρή Αξία </a:t>
                </a:r>
                <a:r>
                  <a:rPr lang="el-GR" b="1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Χρ</a:t>
                </a:r>
                <a:r>
                  <a:rPr lang="el-GR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/</a:t>
                </a:r>
                <a:r>
                  <a:rPr lang="el-GR" b="1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Πισ</a:t>
                </a:r>
                <a:r>
                  <a:rPr lang="el-GR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l-GR" b="1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Συμπλ</a:t>
                </a:r>
                <a:r>
                  <a:rPr lang="el-GR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l-GR" b="1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Εκκαθ</a:t>
                </a:r>
                <a:r>
                  <a:rPr lang="el-GR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. ΗΕΠ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𝛮𝛢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𝐷𝐴𝑆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l-G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𝐷𝐴𝐸𝑃𝑆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𝑝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𝐷𝐴𝑆</m:t>
                              </m:r>
                              <m:d>
                                <m:dPr>
                                  <m:ctrlPr>
                                    <a:rPr lang="el-GR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</m:d>
                            </m:sub>
                            <m:sup/>
                          </m:sSub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l-G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𝐷𝐴𝐸𝑃𝐸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𝑝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𝐷𝐴𝑆</m:t>
                              </m:r>
                              <m:d>
                                <m:dPr>
                                  <m:ctrlPr>
                                    <a:rPr lang="el-GR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</m:d>
                            </m:sub>
                            <m:sup/>
                          </m:sSub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l-G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𝐷𝐴𝐸𝑅𝐼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𝑝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𝐷𝐴𝑆</m:t>
                              </m:r>
                              <m:d>
                                <m:dPr>
                                  <m:ctrlPr>
                                    <a:rPr lang="el-GR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</m:d>
                            </m:sub>
                            <m:sup/>
                          </m:sSubSup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∗</m:t>
                      </m:r>
                      <m:sSub>
                        <m:sSubPr>
                          <m:ctrlP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  <a:p>
                <a:endParaRPr lang="en-US" sz="30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−2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l-GR" i="1" baseline="-2500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𝑁𝐴</m:t>
                          </m:r>
                        </m:e>
                        <m:sub>
                          <m:r>
                            <a:rPr lang="en-US" i="1" baseline="-250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i="1" baseline="-2500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i="1" baseline="-2500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𝐷𝐴𝑆</m:t>
                          </m:r>
                          <m:r>
                            <a:rPr lang="en-US" i="1" baseline="-2500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i="1" baseline="-2500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i="1" baseline="-2500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−1)</m:t>
                          </m:r>
                        </m:sub>
                      </m:sSub>
                      <m:r>
                        <a:rPr lang="en-US" i="1" baseline="-25000">
                          <a:solidFill>
                            <a:schemeClr val="tx1"/>
                          </a:solidFill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𝑁𝐴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𝑈𝑝𝑙𝑖𝑓𝑡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−2)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𝐴𝑃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𝐴𝐶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l-GR" dirty="0">
                  <a:solidFill>
                    <a:schemeClr val="tx1"/>
                  </a:solidFill>
                </a:endParaRPr>
              </a:p>
              <a:p>
                <a:endParaRPr lang="en-US" sz="70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𝑃𝑀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𝐷𝐴𝑆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+1)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=5∗</m:t>
                      </m:r>
                      <m:func>
                        <m:funcPr>
                          <m:ctrlP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l-G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𝑎𝑣𝑔</m:t>
                              </m:r>
                            </m:e>
                            <m:lim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−6≤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≤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lim>
                          </m:limLow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</m:fName>
                        <m:e>
                          <m:sSub>
                            <m:sSubPr>
                              <m:ctrlPr>
                                <a:rPr lang="el-GR" i="1" baseline="-2500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𝑁𝐴</m:t>
                              </m:r>
                            </m:e>
                            <m:sub>
                              <m:r>
                                <a:rPr lang="en-US" i="1" baseline="-2500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  <m:r>
                                <a:rPr lang="en-US" i="1" baseline="-2500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 baseline="-2500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𝐷𝐴𝑆</m:t>
                              </m:r>
                              <m:r>
                                <a:rPr lang="en-US" i="1" baseline="-2500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i="1" baseline="-2500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i="1" baseline="-2500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</m:e>
                      </m:func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l-GR" dirty="0" smtClean="0">
                  <a:solidFill>
                    <a:schemeClr val="tx1"/>
                  </a:solidFill>
                </a:endParaRPr>
              </a:p>
              <a:p>
                <a:endParaRPr lang="en-US" sz="800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el-GR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l-GR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l-GR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𝐷𝐴𝑆</m:t>
                          </m:r>
                          <m:d>
                            <m:dPr>
                              <m:ctrlPr>
                                <a:rPr lang="el-GR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l-GR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</m:d>
                        </m:sub>
                      </m:sSub>
                      <m:r>
                        <a:rPr lang="el-GR" i="1">
                          <a:solidFill>
                            <a:schemeClr val="tx1"/>
                          </a:solidFill>
                          <a:latin typeface="Cambria Math"/>
                        </a:rPr>
                        <m:t>&lt;</m:t>
                      </m:r>
                      <m:sSub>
                        <m:sSubPr>
                          <m:ctrlP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l-GR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𝑃𝑀</m:t>
                          </m:r>
                        </m:e>
                        <m:sub>
                          <m: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𝐷𝐴𝑆</m:t>
                          </m:r>
                          <m: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el-GR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734" y="3102556"/>
                <a:ext cx="8336533" cy="2026428"/>
              </a:xfrm>
              <a:prstGeom prst="rect">
                <a:avLst/>
              </a:prstGeom>
              <a:blipFill rotWithShape="1">
                <a:blip r:embed="rId2"/>
                <a:stretch>
                  <a:fillRect l="-585" t="-180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95536" y="5234477"/>
                <a:ext cx="8344731" cy="108856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l-GR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Διόρθωση Θέσης</a:t>
                </a:r>
                <a:r>
                  <a:rPr lang="en-US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el-GR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Καθαρή Αξία </a:t>
                </a:r>
                <a:r>
                  <a:rPr lang="el-GR" b="1" dirty="0" err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Χρ</a:t>
                </a:r>
                <a:r>
                  <a:rPr lang="el-GR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/</a:t>
                </a:r>
                <a:r>
                  <a:rPr lang="el-GR" b="1" dirty="0" err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Πισ</a:t>
                </a:r>
                <a:r>
                  <a:rPr lang="el-GR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l-GR" b="1" dirty="0" err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Συμπλ</a:t>
                </a:r>
                <a:r>
                  <a:rPr lang="el-GR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l-GR" b="1" dirty="0" err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Εκκαθ</a:t>
                </a:r>
                <a:r>
                  <a:rPr lang="el-GR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. ΗΕΠ</a:t>
                </a:r>
                <a:endParaRPr lang="el-GR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𝑃𝐶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𝐷𝐴𝑆</m:t>
                          </m:r>
                          <m:d>
                            <m:dPr>
                              <m:ctrlPr>
                                <a:rPr lang="el-G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𝑑</m:t>
                              </m:r>
                              <m:r>
                                <a:rPr lang="el-G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sub>
                      </m:sSub>
                      <m:r>
                        <a:rPr lang="el-GR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𝑝</m:t>
                              </m:r>
                              <m:r>
                                <a:rPr lang="el-G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𝑑</m:t>
                              </m:r>
                              <m:r>
                                <a:rPr lang="el-G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  <m: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i="1" baseline="-2500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𝑁𝐴</m:t>
                              </m:r>
                            </m:e>
                            <m:sub>
                              <m:r>
                                <a:rPr lang="en-US" i="1" baseline="-2500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𝑝</m:t>
                              </m:r>
                              <m:r>
                                <a:rPr lang="el-GR" i="1" baseline="-2500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 baseline="-2500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𝐷𝐴𝑆</m:t>
                              </m:r>
                              <m:d>
                                <m:dPr>
                                  <m:ctrlPr>
                                    <a:rPr lang="el-GR" i="1" baseline="-2500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 baseline="-2500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</m:d>
                            </m:sub>
                          </m:sSub>
                          <m:r>
                            <a:rPr lang="el-GR" i="1" baseline="-250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 </m:t>
                          </m:r>
                          <m:sSub>
                            <m:sSubPr>
                              <m:ctrlPr>
                                <a:rPr lang="el-G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𝑁𝐴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𝑝</m:t>
                              </m:r>
                              <m:r>
                                <a:rPr lang="el-G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𝑈𝑝𝑙𝑖𝑓𝑡</m:t>
                              </m:r>
                              <m:r>
                                <a:rPr lang="el-G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𝑚</m:t>
                              </m:r>
                              <m:r>
                                <a:rPr lang="el-G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𝑑</m:t>
                              </m:r>
                              <m:r>
                                <a:rPr lang="el-G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−1)</m:t>
                              </m:r>
                            </m:sub>
                          </m:sSub>
                          <m: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𝑃𝑀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𝑝</m:t>
                              </m:r>
                              <m:r>
                                <a:rPr lang="el-G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𝐷𝐴𝑆</m:t>
                              </m:r>
                              <m:d>
                                <m:dPr>
                                  <m:ctrlPr>
                                    <a:rPr lang="el-GR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  <m:r>
                                    <a:rPr lang="el-GR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sub>
                          </m:sSub>
                        </m:e>
                      </m:d>
                      <m:r>
                        <a:rPr lang="el-GR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sSubSup>
                        <m:sSubSupPr>
                          <m:ctrlPr>
                            <a:rPr lang="el-GR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l-GR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𝐷𝐴𝑆</m:t>
                          </m:r>
                          <m:r>
                            <a:rPr lang="el-GR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l-GR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sub>
                        <m:sup>
                          <m:r>
                            <a:rPr lang="el-GR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l-G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234477"/>
                <a:ext cx="8344731" cy="1088563"/>
              </a:xfrm>
              <a:prstGeom prst="rect">
                <a:avLst/>
              </a:prstGeom>
              <a:blipFill rotWithShape="1">
                <a:blip r:embed="rId3"/>
                <a:stretch>
                  <a:fillRect l="-657" t="-337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" descr="Lagie_logotip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62065" y="6464369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78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13" y="0"/>
            <a:ext cx="8174393" cy="1124744"/>
          </a:xfrm>
        </p:spPr>
        <p:txBody>
          <a:bodyPr>
            <a:noAutofit/>
          </a:bodyPr>
          <a:lstStyle/>
          <a:p>
            <a:pPr algn="l"/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Κατάσταση Εκκρεμών Οικονομικών Υποχρεώσεων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(P.F.O)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για το Συμπληρωματικό Συμβόλαιο</a:t>
            </a:r>
            <a:endParaRPr lang="el-G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26</a:t>
            </a:fld>
            <a:endParaRPr lang="el-GR" dirty="0"/>
          </a:p>
        </p:txBody>
      </p:sp>
      <p:pic>
        <p:nvPicPr>
          <p:cNvPr id="78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9" name="Straight Connector 78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7762" y="1440784"/>
            <a:ext cx="8856984" cy="36933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P.F.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για μη-εξόφληση Προκαταβολικής Πληρωμής &amp; Ανταποδοτικού Τέλους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Καταγγελία Συμπληρωματικού Συμβολαίου του Επιλέξιμου Προμηθευτή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P.F.O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για μη-εξόφλησης Προπληρωμής και Ποινής Μη-Συμμόρφωσης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Ο Δικαιούχος Χρήσης τίθεται σε Κατάσταση Αναστολής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ως προς το δικαίωμα Συμπληρωματικής Εκκαθάρισης στον ΗΕΠ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ως προς τη Συμμετοχή σε Δημοπρασίες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Η Σύμβαση Συναλλαγών ΗΕΠ και η Συμμετοχή στον ΗΕΠ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Δεν επηρεάζονται από τη λύση του Συμπληρωματικού Συμβολαίου ή τη θέση του Συμμετέχοντα σε Κατάσταση Αναστολής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Σε περίπτωση μη-καταβολής Προπληρωμής ενημερώνονται αντίστοιχα οι Απαιτούμενες Εγγυήσεις ΗΕΠ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065" y="6464369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73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876993" cy="8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27</a:t>
            </a:fld>
            <a:endParaRPr lang="el-GR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3667884"/>
            <a:ext cx="8028000" cy="6252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b="1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Συμπληρωματική Εκκαθάριση ΗΕΠ</a:t>
            </a:r>
            <a:endParaRPr lang="el-GR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539552" y="5589240"/>
            <a:ext cx="80280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l-GR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Όλες οι Τιμές</a:t>
            </a:r>
            <a:r>
              <a:rPr lang="en-US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l-GR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Ποσότητες</a:t>
            </a:r>
            <a:r>
              <a:rPr lang="en-US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l-GR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Μεγέθη και Παράμετροι είναι </a:t>
            </a:r>
            <a:r>
              <a:rPr lang="el-GR" sz="1600" b="1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ΕΝΔΕΙΚΤΙΚΕΣ</a:t>
            </a:r>
            <a:endParaRPr lang="el-GR" sz="1600" i="1" dirty="0" smtClean="0">
              <a:ln w="18000">
                <a:noFill/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el-GR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και εξυπηρετούν στην κατανόηση της παρουσίασης</a:t>
            </a:r>
            <a:endParaRPr lang="el-GR" sz="1600" i="1" dirty="0">
              <a:ln w="18000">
                <a:noFill/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616317" y="1340952"/>
            <a:ext cx="8028000" cy="1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Σύστημα Συναλλαγών Δημοπρασιών Προθεσμιακών Προϊόντων Ηλεκτρικής Ενέργειας</a:t>
            </a:r>
            <a:endParaRPr lang="en-US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065" y="6464369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95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237" y="0"/>
            <a:ext cx="8237267" cy="1124744"/>
          </a:xfrm>
        </p:spPr>
        <p:txBody>
          <a:bodyPr>
            <a:noAutofit/>
          </a:bodyPr>
          <a:lstStyle/>
          <a:p>
            <a:pPr algn="l"/>
            <a:r>
              <a:rPr lang="el-GR" sz="2800" b="1" dirty="0" smtClean="0">
                <a:latin typeface="Arial" pitchFamily="34" charset="0"/>
                <a:cs typeface="Arial" pitchFamily="34" charset="0"/>
              </a:rPr>
              <a:t>Ωριαίος Ισοσκελισμός ΗΕΠ</a:t>
            </a:r>
            <a:br>
              <a:rPr lang="el-GR" sz="2800" b="1" dirty="0" smtClean="0">
                <a:latin typeface="Arial" pitchFamily="34" charset="0"/>
                <a:cs typeface="Arial" pitchFamily="34" charset="0"/>
              </a:rPr>
            </a:br>
            <a:r>
              <a:rPr lang="el-GR" sz="2800" b="1" dirty="0" smtClean="0">
                <a:latin typeface="Arial" pitchFamily="34" charset="0"/>
                <a:cs typeface="Arial" pitchFamily="34" charset="0"/>
              </a:rPr>
              <a:t>Εκκαθάριση ΗΕΠ σήμερα</a:t>
            </a:r>
            <a:endParaRPr lang="el-G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28</a:t>
            </a:fld>
            <a:endParaRPr lang="el-GR" dirty="0"/>
          </a:p>
        </p:txBody>
      </p:sp>
      <p:sp>
        <p:nvSpPr>
          <p:cNvPr id="23" name="Rectangle 22"/>
          <p:cNvSpPr/>
          <p:nvPr/>
        </p:nvSpPr>
        <p:spPr>
          <a:xfrm>
            <a:off x="539552" y="4952274"/>
            <a:ext cx="3435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Πώληση</a:t>
            </a:r>
            <a:r>
              <a:rPr lang="en-US" b="1" dirty="0" smtClean="0">
                <a:solidFill>
                  <a:srgbClr val="0070C0"/>
                </a:solidFill>
              </a:rPr>
              <a:t>: </a:t>
            </a:r>
            <a:r>
              <a:rPr lang="el-GR" b="1" dirty="0" smtClean="0">
                <a:solidFill>
                  <a:srgbClr val="0070C0"/>
                </a:solidFill>
              </a:rPr>
              <a:t>(65 + 5 + 5 </a:t>
            </a:r>
            <a:r>
              <a:rPr lang="en-US" b="1" dirty="0" smtClean="0">
                <a:solidFill>
                  <a:srgbClr val="0070C0"/>
                </a:solidFill>
              </a:rPr>
              <a:t>+ 5 </a:t>
            </a:r>
            <a:r>
              <a:rPr lang="el-GR" b="1" dirty="0" smtClean="0">
                <a:solidFill>
                  <a:srgbClr val="0070C0"/>
                </a:solidFill>
              </a:rPr>
              <a:t>+ 20)*ΟΤΣ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24593" y="4952274"/>
            <a:ext cx="2845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Αγορά</a:t>
            </a:r>
            <a:r>
              <a:rPr lang="en-US" b="1" dirty="0" smtClean="0">
                <a:solidFill>
                  <a:srgbClr val="0070C0"/>
                </a:solidFill>
              </a:rPr>
              <a:t>: </a:t>
            </a:r>
            <a:r>
              <a:rPr lang="el-GR" b="1" dirty="0" smtClean="0">
                <a:solidFill>
                  <a:srgbClr val="0070C0"/>
                </a:solidFill>
              </a:rPr>
              <a:t>(70+10+10+10)*ΟΤΣ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34596" y="4686235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800" dirty="0" smtClean="0">
                <a:solidFill>
                  <a:srgbClr val="C00000"/>
                </a:solidFill>
              </a:rPr>
              <a:t>=</a:t>
            </a:r>
            <a:endParaRPr lang="el-GR" sz="4800" dirty="0">
              <a:solidFill>
                <a:srgbClr val="C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2057" y="1369922"/>
            <a:ext cx="2260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Πωλήσεις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MWh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89961" y="1369922"/>
            <a:ext cx="2013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Αγορές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MWh/h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7048" y="1708968"/>
            <a:ext cx="8942886" cy="2656135"/>
            <a:chOff x="-1092" y="1708968"/>
            <a:chExt cx="9045660" cy="2743201"/>
          </a:xfrm>
        </p:grpSpPr>
        <p:graphicFrame>
          <p:nvGraphicFramePr>
            <p:cNvPr id="27" name="Chart 2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47891393"/>
                </p:ext>
              </p:extLst>
            </p:nvPr>
          </p:nvGraphicFramePr>
          <p:xfrm>
            <a:off x="-1092" y="1732908"/>
            <a:ext cx="4387190" cy="268235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28" name="Chart 2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62272859"/>
                </p:ext>
              </p:extLst>
            </p:nvPr>
          </p:nvGraphicFramePr>
          <p:xfrm>
            <a:off x="4503944" y="1708968"/>
            <a:ext cx="4540624" cy="274320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30" name="Right Brace 29"/>
          <p:cNvSpPr/>
          <p:nvPr/>
        </p:nvSpPr>
        <p:spPr>
          <a:xfrm rot="5400000">
            <a:off x="2267664" y="4676753"/>
            <a:ext cx="360000" cy="1800000"/>
          </a:xfrm>
          <a:prstGeom prst="rightBrace">
            <a:avLst/>
          </a:prstGeom>
          <a:ln w="222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1" name="Rectangle 30"/>
          <p:cNvSpPr/>
          <p:nvPr/>
        </p:nvSpPr>
        <p:spPr>
          <a:xfrm>
            <a:off x="2164068" y="5733256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100</a:t>
            </a:r>
            <a:endParaRPr lang="el-GR" b="1" dirty="0"/>
          </a:p>
        </p:txBody>
      </p:sp>
      <p:sp>
        <p:nvSpPr>
          <p:cNvPr id="32" name="Right Brace 31"/>
          <p:cNvSpPr/>
          <p:nvPr/>
        </p:nvSpPr>
        <p:spPr>
          <a:xfrm rot="5400000">
            <a:off x="6804268" y="4892677"/>
            <a:ext cx="360000" cy="1368152"/>
          </a:xfrm>
          <a:prstGeom prst="rightBrace">
            <a:avLst/>
          </a:prstGeom>
          <a:ln w="222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3" name="Rectangle 32"/>
          <p:cNvSpPr/>
          <p:nvPr/>
        </p:nvSpPr>
        <p:spPr>
          <a:xfrm>
            <a:off x="6726860" y="5733256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100</a:t>
            </a:r>
            <a:endParaRPr lang="el-GR" b="1" dirty="0"/>
          </a:p>
        </p:txBody>
      </p:sp>
      <p:pic>
        <p:nvPicPr>
          <p:cNvPr id="21" name="Picture 1" descr="Lagie_logotip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Straight Connector 21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1371791">
            <a:off x="7653132" y="277616"/>
            <a:ext cx="1440160" cy="461665"/>
          </a:xfrm>
          <a:prstGeom prst="rect">
            <a:avLst/>
          </a:prstGeom>
          <a:solidFill>
            <a:schemeClr val="tx2"/>
          </a:solidFill>
          <a:ln w="34925" cap="flat" cmpd="thickThin">
            <a:solidFill>
              <a:schemeClr val="tx2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Example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62065" y="6464369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0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785236" y="4422249"/>
            <a:ext cx="5302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Ισοσκελισμός Εκκαθάρισης ΗΕΠ με ποσότητες ΗΕΠ στην ΟΤΣ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8208912" cy="1124744"/>
          </a:xfrm>
        </p:spPr>
        <p:txBody>
          <a:bodyPr>
            <a:noAutofit/>
          </a:bodyPr>
          <a:lstStyle/>
          <a:p>
            <a:pPr algn="l"/>
            <a:r>
              <a:rPr lang="el-GR" sz="2500" b="1" dirty="0" smtClean="0">
                <a:latin typeface="Arial" pitchFamily="34" charset="0"/>
                <a:cs typeface="Arial" pitchFamily="34" charset="0"/>
              </a:rPr>
              <a:t>Η ΔΕΗ καλύπτει στον ΗΕΠ τις Ποσότητες των ΔΧ</a:t>
            </a:r>
            <a:br>
              <a:rPr lang="el-GR" sz="2500" b="1" dirty="0" smtClean="0">
                <a:latin typeface="Arial" pitchFamily="34" charset="0"/>
                <a:cs typeface="Arial" pitchFamily="34" charset="0"/>
              </a:rPr>
            </a:br>
            <a:r>
              <a:rPr lang="el-GR" sz="2500" b="1" dirty="0" smtClean="0">
                <a:latin typeface="Arial" pitchFamily="34" charset="0"/>
                <a:cs typeface="Arial" pitchFamily="34" charset="0"/>
              </a:rPr>
              <a:t>Συμμετέχοντες: με ΔΦ&gt;ΔΧ, ΔΦ=ΔΧ, ΔΦ&lt;ΔΧ</a:t>
            </a:r>
            <a:endParaRPr lang="el-GR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29</a:t>
            </a:fld>
            <a:endParaRPr lang="el-GR" dirty="0"/>
          </a:p>
        </p:txBody>
      </p:sp>
      <p:sp>
        <p:nvSpPr>
          <p:cNvPr id="35" name="Rectangle 34"/>
          <p:cNvSpPr/>
          <p:nvPr/>
        </p:nvSpPr>
        <p:spPr>
          <a:xfrm>
            <a:off x="2339752" y="4447510"/>
            <a:ext cx="391031" cy="288032"/>
          </a:xfrm>
          <a:prstGeom prst="rect">
            <a:avLst/>
          </a:prstGeom>
          <a:solidFill>
            <a:schemeClr val="tx2">
              <a:lumMod val="60000"/>
              <a:lumOff val="40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352408" y="4894421"/>
            <a:ext cx="391031" cy="288032"/>
          </a:xfrm>
          <a:prstGeom prst="rect">
            <a:avLst/>
          </a:prstGeom>
          <a:solidFill>
            <a:srgbClr val="83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02056" y="1369922"/>
            <a:ext cx="22236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Πωλήσεις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MWh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589961" y="1369922"/>
            <a:ext cx="2013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Αγορές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MWh/h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2" name="Chart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0272396"/>
              </p:ext>
            </p:extLst>
          </p:nvPr>
        </p:nvGraphicFramePr>
        <p:xfrm>
          <a:off x="87048" y="1732148"/>
          <a:ext cx="4337344" cy="2597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3" name="Chart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1524844"/>
              </p:ext>
            </p:extLst>
          </p:nvPr>
        </p:nvGraphicFramePr>
        <p:xfrm>
          <a:off x="4540899" y="1708968"/>
          <a:ext cx="4489035" cy="265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Rectangle 26"/>
          <p:cNvSpPr/>
          <p:nvPr/>
        </p:nvSpPr>
        <p:spPr>
          <a:xfrm>
            <a:off x="552567" y="3071119"/>
            <a:ext cx="488839" cy="887000"/>
          </a:xfrm>
          <a:prstGeom prst="rect">
            <a:avLst/>
          </a:prstGeom>
          <a:solidFill>
            <a:srgbClr val="83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b="1" dirty="0" smtClean="0">
                <a:solidFill>
                  <a:schemeClr val="accent3">
                    <a:lumMod val="50000"/>
                  </a:schemeClr>
                </a:solidFill>
              </a:rPr>
              <a:t>Π.Π.</a:t>
            </a:r>
          </a:p>
          <a:p>
            <a:pPr algn="ctr"/>
            <a:r>
              <a:rPr lang="el-GR" sz="1200" b="1" dirty="0" smtClean="0">
                <a:solidFill>
                  <a:schemeClr val="accent3">
                    <a:lumMod val="50000"/>
                  </a:schemeClr>
                </a:solidFill>
              </a:rPr>
              <a:t>30</a:t>
            </a:r>
            <a:endParaRPr lang="el-GR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5520" y="3876295"/>
            <a:ext cx="666842" cy="119022"/>
          </a:xfrm>
          <a:prstGeom prst="rect">
            <a:avLst/>
          </a:prstGeom>
          <a:solidFill>
            <a:srgbClr val="83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algn="ctr"/>
            <a:r>
              <a:rPr lang="el-GR" sz="1050" b="1" dirty="0" smtClean="0">
                <a:solidFill>
                  <a:schemeClr val="accent3">
                    <a:lumMod val="50000"/>
                  </a:schemeClr>
                </a:solidFill>
              </a:rPr>
              <a:t>Π.Π. 5</a:t>
            </a:r>
            <a:endParaRPr lang="el-GR" sz="8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57667" y="3257294"/>
            <a:ext cx="672047" cy="177303"/>
          </a:xfrm>
          <a:prstGeom prst="rect">
            <a:avLst/>
          </a:prstGeom>
          <a:solidFill>
            <a:srgbClr val="83C937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b="1" dirty="0" smtClean="0">
                <a:solidFill>
                  <a:srgbClr val="C00000"/>
                </a:solidFill>
              </a:rPr>
              <a:t>Π.Π. 5</a:t>
            </a:r>
            <a:endParaRPr lang="el-GR" sz="1200" b="1" dirty="0">
              <a:solidFill>
                <a:srgbClr val="C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050495" y="3737687"/>
            <a:ext cx="666842" cy="255135"/>
          </a:xfrm>
          <a:prstGeom prst="rect">
            <a:avLst/>
          </a:prstGeom>
          <a:solidFill>
            <a:srgbClr val="83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algn="ctr"/>
            <a:r>
              <a:rPr lang="el-GR" sz="1100" b="1" dirty="0" smtClean="0">
                <a:solidFill>
                  <a:schemeClr val="accent3">
                    <a:lumMod val="50000"/>
                  </a:schemeClr>
                </a:solidFill>
              </a:rPr>
              <a:t>Π.Π. 10</a:t>
            </a:r>
            <a:endParaRPr lang="el-GR" sz="9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027181" y="3737687"/>
            <a:ext cx="733020" cy="269227"/>
          </a:xfrm>
          <a:prstGeom prst="rect">
            <a:avLst/>
          </a:prstGeom>
          <a:solidFill>
            <a:srgbClr val="83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algn="ctr"/>
            <a:r>
              <a:rPr lang="el-GR" sz="1100" b="1" dirty="0" smtClean="0">
                <a:solidFill>
                  <a:srgbClr val="C00000"/>
                </a:solidFill>
              </a:rPr>
              <a:t>Π.Π. 10</a:t>
            </a:r>
            <a:endParaRPr lang="el-GR" sz="900" b="1" dirty="0" smtClean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5286" y="343459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>
                <a:solidFill>
                  <a:schemeClr val="accent1">
                    <a:lumMod val="75000"/>
                  </a:schemeClr>
                </a:solidFill>
              </a:rPr>
              <a:t>10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99592" y="3090168"/>
            <a:ext cx="528087" cy="17730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50" b="1" dirty="0" smtClean="0">
                <a:solidFill>
                  <a:srgbClr val="C00000"/>
                </a:solidFill>
              </a:rPr>
              <a:t>Π.Π. 5</a:t>
            </a:r>
            <a:endParaRPr lang="el-GR" sz="1050" b="1" dirty="0">
              <a:solidFill>
                <a:srgbClr val="C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7504" y="5353471"/>
            <a:ext cx="4392487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l-GR" sz="1400" b="1" dirty="0" smtClean="0">
                <a:latin typeface="Arial" pitchFamily="34" charset="0"/>
                <a:cs typeface="Arial" pitchFamily="34" charset="0"/>
              </a:rPr>
              <a:t>Π1: Πώληση.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[(65-30+5)+5+5+5+20] * ΟΤΣ</a:t>
            </a:r>
            <a:endParaRPr lang="el-GR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88024" y="5353322"/>
            <a:ext cx="3941690" cy="3079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l-GR" sz="1400" b="1" dirty="0">
                <a:latin typeface="Arial" pitchFamily="34" charset="0"/>
                <a:cs typeface="Arial" pitchFamily="34" charset="0"/>
              </a:rPr>
              <a:t>Χ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1: Αγορά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: [70+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(10-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]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 * ΟΤΣ</a:t>
            </a:r>
            <a:endParaRPr lang="el-GR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07504" y="5713511"/>
            <a:ext cx="439248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l-GR" sz="1400" b="1" dirty="0" smtClean="0">
                <a:latin typeface="Arial" pitchFamily="34" charset="0"/>
                <a:cs typeface="Arial" pitchFamily="34" charset="0"/>
              </a:rPr>
              <a:t>Π2: Πώληση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[5*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S2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+ 10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S3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+ (15-5)*P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S4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]*94%</a:t>
            </a:r>
            <a:endParaRPr lang="el-GR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788024" y="5713511"/>
            <a:ext cx="3972177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l-GR" sz="1400" b="1" dirty="0">
                <a:latin typeface="Arial" pitchFamily="34" charset="0"/>
                <a:cs typeface="Arial" pitchFamily="34" charset="0"/>
              </a:rPr>
              <a:t>Χ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2: Αγορά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S2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+10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*P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S3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(15-5)*P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S4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]*94%</a:t>
            </a:r>
            <a:endParaRPr lang="el-GR" sz="105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" name="Picture 1" descr="Lagie_logotip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4" name="Straight Connector 43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1"/>
          <p:cNvSpPr txBox="1"/>
          <p:nvPr/>
        </p:nvSpPr>
        <p:spPr>
          <a:xfrm>
            <a:off x="5176732" y="4030313"/>
            <a:ext cx="488839" cy="262096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/>
              <a:t>ΔΕΗ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6309320"/>
            <a:ext cx="7579399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Ο </a:t>
            </a:r>
            <a:r>
              <a:rPr lang="en-US" dirty="0" smtClean="0">
                <a:solidFill>
                  <a:schemeClr val="bg1"/>
                </a:solidFill>
              </a:rPr>
              <a:t>S-4</a:t>
            </a:r>
            <a:r>
              <a:rPr lang="el-GR" dirty="0" smtClean="0">
                <a:solidFill>
                  <a:schemeClr val="bg1"/>
                </a:solidFill>
              </a:rPr>
              <a:t> χάνει την προκαταβολική πληρωμή και την προπληρωμή για </a:t>
            </a:r>
            <a:r>
              <a:rPr lang="en-US" dirty="0" smtClean="0">
                <a:solidFill>
                  <a:schemeClr val="bg1"/>
                </a:solidFill>
              </a:rPr>
              <a:t>5 </a:t>
            </a:r>
            <a:r>
              <a:rPr lang="el-GR" dirty="0" smtClean="0">
                <a:solidFill>
                  <a:schemeClr val="bg1"/>
                </a:solidFill>
              </a:rPr>
              <a:t>Μ</a:t>
            </a:r>
            <a:r>
              <a:rPr lang="en-US" dirty="0" err="1" smtClean="0">
                <a:solidFill>
                  <a:schemeClr val="bg1"/>
                </a:solidFill>
              </a:rPr>
              <a:t>Wh</a:t>
            </a:r>
            <a:r>
              <a:rPr lang="en-US" dirty="0" smtClean="0">
                <a:solidFill>
                  <a:schemeClr val="bg1"/>
                </a:solidFill>
              </a:rPr>
              <a:t>/h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97891" y="4869160"/>
            <a:ext cx="525977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500" b="1" dirty="0" smtClean="0"/>
              <a:t>Συμπληρωματική Εκκαθάριση του ΗΕΠ στις ποσότητες των ΔΧ</a:t>
            </a:r>
          </a:p>
        </p:txBody>
      </p:sp>
      <p:sp>
        <p:nvSpPr>
          <p:cNvPr id="38" name="TextBox 37"/>
          <p:cNvSpPr txBox="1"/>
          <p:nvPr/>
        </p:nvSpPr>
        <p:spPr>
          <a:xfrm rot="1371791">
            <a:off x="7629449" y="905496"/>
            <a:ext cx="1440160" cy="461665"/>
          </a:xfrm>
          <a:prstGeom prst="rect">
            <a:avLst/>
          </a:prstGeom>
          <a:solidFill>
            <a:schemeClr val="tx2"/>
          </a:solidFill>
          <a:ln w="34925" cap="flat" cmpd="thickThin">
            <a:solidFill>
              <a:schemeClr val="tx2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Example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64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Horizontal Scroll 71"/>
          <p:cNvSpPr/>
          <p:nvPr/>
        </p:nvSpPr>
        <p:spPr>
          <a:xfrm>
            <a:off x="87048" y="516625"/>
            <a:ext cx="8949448" cy="6341375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9" name="Rectangle 68"/>
          <p:cNvSpPr/>
          <p:nvPr/>
        </p:nvSpPr>
        <p:spPr>
          <a:xfrm>
            <a:off x="2881347" y="2002312"/>
            <a:ext cx="3207698" cy="6807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827" y="0"/>
            <a:ext cx="8402343" cy="1124744"/>
          </a:xfrm>
        </p:spPr>
        <p:txBody>
          <a:bodyPr>
            <a:normAutofit fontScale="90000"/>
          </a:bodyPr>
          <a:lstStyle/>
          <a:p>
            <a:pPr algn="l"/>
            <a:r>
              <a:rPr lang="el-GR" sz="2800" b="1" dirty="0" smtClean="0">
                <a:latin typeface="Arial" pitchFamily="34" charset="0"/>
                <a:cs typeface="Arial" pitchFamily="34" charset="0"/>
              </a:rPr>
              <a:t>Μητρώο Συμμετεχόντων Συστήματος Συναλλαγών Δημοπρασιών Προθεσμιακών Προϊόντων Ηλεκτρικής Ενέργειας </a:t>
            </a:r>
            <a:endParaRPr lang="el-GR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3</a:t>
            </a:fld>
            <a:endParaRPr lang="el-GR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362065" y="6433475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127671" y="1933583"/>
            <a:ext cx="1540523" cy="7920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TextBox 14"/>
          <p:cNvSpPr txBox="1"/>
          <p:nvPr/>
        </p:nvSpPr>
        <p:spPr>
          <a:xfrm>
            <a:off x="1429880" y="214496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accent3">
                    <a:lumMod val="50000"/>
                  </a:schemeClr>
                </a:solidFill>
              </a:rPr>
              <a:t>ΔΕΗ ΑΕ</a:t>
            </a:r>
            <a:endParaRPr lang="el-G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6405211" y="1862502"/>
            <a:ext cx="2513159" cy="96463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1" name="TextBox 30"/>
          <p:cNvSpPr txBox="1"/>
          <p:nvPr/>
        </p:nvSpPr>
        <p:spPr>
          <a:xfrm>
            <a:off x="6408739" y="1975486"/>
            <a:ext cx="25061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b="1" dirty="0" smtClean="0">
                <a:solidFill>
                  <a:schemeClr val="accent2">
                    <a:lumMod val="75000"/>
                  </a:schemeClr>
                </a:solidFill>
              </a:rPr>
              <a:t>Εναλλακτικοί Προμηθευτές εγγεγραμμένοι στο Μητρώο Συμμετεχόντων</a:t>
            </a:r>
            <a:endParaRPr lang="el-GR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Flowchart: Multidocument 15"/>
          <p:cNvSpPr/>
          <p:nvPr/>
        </p:nvSpPr>
        <p:spPr>
          <a:xfrm>
            <a:off x="4921745" y="3603383"/>
            <a:ext cx="2052229" cy="171768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TextBox 27"/>
          <p:cNvSpPr txBox="1"/>
          <p:nvPr/>
        </p:nvSpPr>
        <p:spPr>
          <a:xfrm>
            <a:off x="4893170" y="4019971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bg1"/>
                </a:solidFill>
              </a:rPr>
              <a:t>Μητρώο </a:t>
            </a:r>
          </a:p>
          <a:p>
            <a:pPr algn="ctr"/>
            <a:r>
              <a:rPr lang="el-GR" b="1" dirty="0" smtClean="0">
                <a:solidFill>
                  <a:schemeClr val="bg1"/>
                </a:solidFill>
              </a:rPr>
              <a:t>Επιλέξιμων Προμηθευτών 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24387" y="2002313"/>
            <a:ext cx="3331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 smtClean="0">
                <a:solidFill>
                  <a:schemeClr val="bg1"/>
                </a:solidFill>
              </a:rPr>
              <a:t>Αίτηση Σύναψης Συμπληρωματικού Συμβολαίου Συναλλαγών Δημοπρασιών Προθεσμιακών Προϊόντων Ηλεκτρικής Ενέργειας </a:t>
            </a:r>
            <a:endParaRPr lang="el-GR" sz="1200" b="1" dirty="0">
              <a:solidFill>
                <a:schemeClr val="bg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871237" y="3232837"/>
            <a:ext cx="7373171" cy="2788451"/>
          </a:xfrm>
          <a:prstGeom prst="roundRect">
            <a:avLst/>
          </a:prstGeom>
          <a:noFill/>
          <a:ln>
            <a:prstDash val="dash"/>
          </a:ln>
          <a:scene3d>
            <a:camera prst="orthographicFront">
              <a:rot lat="0" lon="1200000" rev="0"/>
            </a:camera>
            <a:lightRig rig="threePt" dir="t"/>
          </a:scene3d>
          <a:sp3d extrusionH="76200">
            <a:extrusionClr>
              <a:schemeClr val="tx2">
                <a:lumMod val="20000"/>
                <a:lumOff val="8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6" name="Straight Arrow Connector 35"/>
          <p:cNvCxnSpPr>
            <a:stCxn id="14" idx="6"/>
          </p:cNvCxnSpPr>
          <p:nvPr/>
        </p:nvCxnSpPr>
        <p:spPr>
          <a:xfrm>
            <a:off x="2668194" y="2329627"/>
            <a:ext cx="211665" cy="15191"/>
          </a:xfrm>
          <a:prstGeom prst="straightConnector1">
            <a:avLst/>
          </a:prstGeom>
          <a:ln w="3492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879859" y="2683056"/>
            <a:ext cx="1489" cy="875215"/>
          </a:xfrm>
          <a:prstGeom prst="straightConnector1">
            <a:avLst/>
          </a:prstGeom>
          <a:ln w="3492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0" idx="2"/>
            <a:endCxn id="12" idx="3"/>
          </p:cNvCxnSpPr>
          <p:nvPr/>
        </p:nvCxnSpPr>
        <p:spPr>
          <a:xfrm flipH="1" flipV="1">
            <a:off x="6156176" y="2325479"/>
            <a:ext cx="249035" cy="19339"/>
          </a:xfrm>
          <a:prstGeom prst="straightConnector1">
            <a:avLst/>
          </a:prstGeom>
          <a:ln w="349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16" idx="0"/>
          </p:cNvCxnSpPr>
          <p:nvPr/>
        </p:nvCxnSpPr>
        <p:spPr>
          <a:xfrm>
            <a:off x="6089045" y="2683056"/>
            <a:ext cx="0" cy="920327"/>
          </a:xfrm>
          <a:prstGeom prst="straightConnector1">
            <a:avLst/>
          </a:prstGeom>
          <a:ln w="349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223628" y="5382644"/>
            <a:ext cx="66967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Μητρώο Συμμετεχόντων Συστήματος Συναλλαγών Δημοπρασιών Προθεσμιακών Προϊόντων Ηλεκτρικής Ενέργειας </a:t>
            </a:r>
            <a:endParaRPr lang="el-GR" sz="1400" dirty="0">
              <a:solidFill>
                <a:srgbClr val="00206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660232" y="3232837"/>
            <a:ext cx="1162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</a:rPr>
              <a:t>ΛΑΓΗΕ ΑΕ</a:t>
            </a:r>
            <a:endParaRPr lang="el-G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763688" y="3603383"/>
            <a:ext cx="2304256" cy="14818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TextBox 6"/>
          <p:cNvSpPr txBox="1"/>
          <p:nvPr/>
        </p:nvSpPr>
        <p:spPr>
          <a:xfrm>
            <a:off x="1763688" y="3717032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bg1"/>
                </a:solidFill>
              </a:rPr>
              <a:t>Μητρώο Πωλητών Προθεσμιακών Προϊόντων Ηλεκτρικής Ενέργειας 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71237" y="1340301"/>
            <a:ext cx="80790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Συμπληρωματικό Συμβόλαιο </a:t>
            </a:r>
            <a:r>
              <a:rPr lang="el-GR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Συναλλαγών Δημοπρασιών Προθεσμιακών Προϊόντων Ηλεκτρικής Ενέργειας </a:t>
            </a:r>
            <a:endParaRPr lang="el-GR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1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756" y="0"/>
            <a:ext cx="8210747" cy="1124744"/>
          </a:xfrm>
        </p:spPr>
        <p:txBody>
          <a:bodyPr>
            <a:noAutofit/>
          </a:bodyPr>
          <a:lstStyle/>
          <a:p>
            <a:pPr algn="l"/>
            <a:r>
              <a:rPr lang="el-GR" sz="2500" b="1" dirty="0">
                <a:latin typeface="Arial" pitchFamily="34" charset="0"/>
                <a:cs typeface="Arial" pitchFamily="34" charset="0"/>
              </a:rPr>
              <a:t>Η ΔΕΗ </a:t>
            </a:r>
            <a:r>
              <a:rPr lang="el-GR" sz="2500" b="1" dirty="0" smtClean="0">
                <a:latin typeface="Arial" pitchFamily="34" charset="0"/>
                <a:cs typeface="Arial" pitchFamily="34" charset="0"/>
              </a:rPr>
              <a:t>δεν καλύπτει </a:t>
            </a:r>
            <a:r>
              <a:rPr lang="el-GR" sz="2500" b="1" dirty="0">
                <a:latin typeface="Arial" pitchFamily="34" charset="0"/>
                <a:cs typeface="Arial" pitchFamily="34" charset="0"/>
              </a:rPr>
              <a:t>στον ΗΕΠ τις Ποσότητες των ΔΧ</a:t>
            </a:r>
            <a:br>
              <a:rPr lang="el-GR" sz="2500" b="1" dirty="0">
                <a:latin typeface="Arial" pitchFamily="34" charset="0"/>
                <a:cs typeface="Arial" pitchFamily="34" charset="0"/>
              </a:rPr>
            </a:br>
            <a:r>
              <a:rPr lang="el-GR" sz="2500" b="1" dirty="0">
                <a:latin typeface="Arial" pitchFamily="34" charset="0"/>
                <a:cs typeface="Arial" pitchFamily="34" charset="0"/>
              </a:rPr>
              <a:t>Συμμετέχοντες: με </a:t>
            </a:r>
            <a:r>
              <a:rPr lang="el-GR" sz="2500" b="1" dirty="0" smtClean="0">
                <a:latin typeface="Arial" pitchFamily="34" charset="0"/>
                <a:cs typeface="Arial" pitchFamily="34" charset="0"/>
              </a:rPr>
              <a:t>ΔΦ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el-GR" sz="2500" b="1" dirty="0" smtClean="0">
                <a:latin typeface="Arial" pitchFamily="34" charset="0"/>
                <a:cs typeface="Arial" pitchFamily="34" charset="0"/>
              </a:rPr>
              <a:t>ΔΧ</a:t>
            </a:r>
            <a:endParaRPr lang="el-GR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30</a:t>
            </a:fld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3424560" y="4298853"/>
            <a:ext cx="553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/>
              <a:t>Ισοσκελισμός Εκκαθάρισης ΗΕΠ με ποσότητες ΗΕΠ στην ΟΤΣ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014833" y="4324114"/>
            <a:ext cx="391031" cy="288032"/>
          </a:xfrm>
          <a:prstGeom prst="rect">
            <a:avLst/>
          </a:prstGeom>
          <a:solidFill>
            <a:schemeClr val="tx2">
              <a:lumMod val="60000"/>
              <a:lumOff val="40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14833" y="4750405"/>
            <a:ext cx="391031" cy="288032"/>
          </a:xfrm>
          <a:prstGeom prst="rect">
            <a:avLst/>
          </a:prstGeom>
          <a:solidFill>
            <a:srgbClr val="83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0529" y="4324114"/>
            <a:ext cx="391031" cy="288032"/>
          </a:xfrm>
          <a:prstGeom prst="rect">
            <a:avLst/>
          </a:prstGeom>
          <a:pattFill prst="dkDnDiag">
            <a:fgClr>
              <a:srgbClr val="83C937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8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32" name="Chart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2650155"/>
              </p:ext>
            </p:extLst>
          </p:nvPr>
        </p:nvGraphicFramePr>
        <p:xfrm>
          <a:off x="231338" y="1628800"/>
          <a:ext cx="4338422" cy="2599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3" name="Chart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1620595"/>
              </p:ext>
            </p:extLst>
          </p:nvPr>
        </p:nvGraphicFramePr>
        <p:xfrm>
          <a:off x="4594118" y="1628800"/>
          <a:ext cx="4338422" cy="2599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4" name="Rectangle 33"/>
          <p:cNvSpPr/>
          <p:nvPr/>
        </p:nvSpPr>
        <p:spPr>
          <a:xfrm>
            <a:off x="129352" y="1285226"/>
            <a:ext cx="27144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Πωλήσεις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MWh/h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89961" y="1282992"/>
            <a:ext cx="2013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Αγορές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MWh/h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788" y="3140968"/>
            <a:ext cx="649876" cy="760238"/>
          </a:xfrm>
          <a:prstGeom prst="rect">
            <a:avLst/>
          </a:prstGeom>
          <a:solidFill>
            <a:srgbClr val="83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b="1" dirty="0" smtClean="0">
                <a:solidFill>
                  <a:schemeClr val="accent3">
                    <a:lumMod val="50000"/>
                  </a:schemeClr>
                </a:solidFill>
              </a:rPr>
              <a:t>Π.Π. 15</a:t>
            </a:r>
            <a:endParaRPr lang="el-GR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015715" y="3140968"/>
            <a:ext cx="649876" cy="735364"/>
          </a:xfrm>
          <a:prstGeom prst="rect">
            <a:avLst/>
          </a:prstGeom>
          <a:solidFill>
            <a:srgbClr val="83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b="1" dirty="0" smtClean="0">
                <a:solidFill>
                  <a:schemeClr val="accent3">
                    <a:lumMod val="50000"/>
                  </a:schemeClr>
                </a:solidFill>
              </a:rPr>
              <a:t>Π.Π. 15</a:t>
            </a:r>
            <a:endParaRPr lang="el-GR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23152" y="2770989"/>
            <a:ext cx="438620" cy="1020748"/>
          </a:xfrm>
          <a:prstGeom prst="rect">
            <a:avLst/>
          </a:prstGeom>
          <a:solidFill>
            <a:srgbClr val="83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100" b="1" dirty="0" smtClean="0">
                <a:solidFill>
                  <a:schemeClr val="accent3">
                    <a:lumMod val="50000"/>
                  </a:schemeClr>
                </a:solidFill>
              </a:rPr>
              <a:t>Π.Π. </a:t>
            </a:r>
            <a:r>
              <a:rPr lang="el-GR" sz="1200" b="1" dirty="0" smtClean="0">
                <a:solidFill>
                  <a:schemeClr val="accent3">
                    <a:lumMod val="50000"/>
                  </a:schemeClr>
                </a:solidFill>
              </a:rPr>
              <a:t>25</a:t>
            </a:r>
            <a:endParaRPr lang="el-GR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17556" y="1660750"/>
            <a:ext cx="488345" cy="760138"/>
          </a:xfrm>
          <a:prstGeom prst="rect">
            <a:avLst/>
          </a:prstGeom>
          <a:pattFill prst="dkDnDiag">
            <a:fgClr>
              <a:srgbClr val="83C937"/>
            </a:fgClr>
            <a:bgClr>
              <a:schemeClr val="bg1"/>
            </a:bgClr>
          </a:patt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100" b="1" dirty="0" smtClean="0">
                <a:solidFill>
                  <a:srgbClr val="C00000"/>
                </a:solidFill>
              </a:rPr>
              <a:t>Π.Π. 20</a:t>
            </a:r>
            <a:endParaRPr lang="el-GR" sz="1100" b="1" dirty="0">
              <a:solidFill>
                <a:srgbClr val="C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495534" y="2485849"/>
            <a:ext cx="463158" cy="308685"/>
          </a:xfrm>
          <a:prstGeom prst="rect">
            <a:avLst/>
          </a:prstGeom>
          <a:pattFill prst="dkDnDiag">
            <a:fgClr>
              <a:srgbClr val="83C937"/>
            </a:fgClr>
            <a:bgClr>
              <a:schemeClr val="bg1"/>
            </a:bgClr>
          </a:patt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50" b="1" dirty="0" smtClean="0">
                <a:solidFill>
                  <a:srgbClr val="C00000"/>
                </a:solidFill>
              </a:rPr>
              <a:t>Π.Π. 6,</a:t>
            </a:r>
            <a:r>
              <a:rPr lang="en-US" sz="1050" b="1" dirty="0" smtClean="0">
                <a:solidFill>
                  <a:srgbClr val="C00000"/>
                </a:solidFill>
              </a:rPr>
              <a:t>67</a:t>
            </a:r>
            <a:endParaRPr lang="el-GR" sz="1050" b="1" dirty="0">
              <a:solidFill>
                <a:srgbClr val="C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267744" y="2490220"/>
            <a:ext cx="463158" cy="308685"/>
          </a:xfrm>
          <a:prstGeom prst="rect">
            <a:avLst/>
          </a:prstGeom>
          <a:pattFill prst="dkDnDiag">
            <a:fgClr>
              <a:srgbClr val="83C937"/>
            </a:fgClr>
            <a:bgClr>
              <a:schemeClr val="bg1"/>
            </a:bgClr>
          </a:patt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50" b="1" dirty="0" smtClean="0">
                <a:solidFill>
                  <a:srgbClr val="C00000"/>
                </a:solidFill>
              </a:rPr>
              <a:t>Π.Π. 6,</a:t>
            </a:r>
            <a:r>
              <a:rPr lang="en-US" sz="1050" b="1" dirty="0" smtClean="0">
                <a:solidFill>
                  <a:srgbClr val="C00000"/>
                </a:solidFill>
              </a:rPr>
              <a:t>67</a:t>
            </a:r>
            <a:endParaRPr lang="el-GR" sz="1050" b="1" dirty="0">
              <a:solidFill>
                <a:srgbClr val="C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039954" y="2490965"/>
            <a:ext cx="463158" cy="308685"/>
          </a:xfrm>
          <a:prstGeom prst="rect">
            <a:avLst/>
          </a:prstGeom>
          <a:pattFill prst="dkDnDiag">
            <a:fgClr>
              <a:srgbClr val="83C937"/>
            </a:fgClr>
            <a:bgClr>
              <a:schemeClr val="bg1"/>
            </a:bgClr>
          </a:patt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50" b="1" dirty="0" smtClean="0">
                <a:solidFill>
                  <a:srgbClr val="C00000"/>
                </a:solidFill>
              </a:rPr>
              <a:t>Π.Π. 6,</a:t>
            </a:r>
            <a:r>
              <a:rPr lang="en-US" sz="1050" b="1" dirty="0" smtClean="0">
                <a:solidFill>
                  <a:srgbClr val="C00000"/>
                </a:solidFill>
              </a:rPr>
              <a:t>67</a:t>
            </a:r>
            <a:endParaRPr lang="el-GR" sz="1050" b="1" dirty="0">
              <a:solidFill>
                <a:srgbClr val="C00000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403648" y="1901625"/>
            <a:ext cx="323465" cy="42210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403648" y="1901625"/>
            <a:ext cx="1008112" cy="42210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403648" y="1889657"/>
            <a:ext cx="1867885" cy="51602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66880" y="244207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25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993615" y="3128268"/>
            <a:ext cx="649876" cy="735364"/>
          </a:xfrm>
          <a:prstGeom prst="rect">
            <a:avLst/>
          </a:prstGeom>
          <a:solidFill>
            <a:srgbClr val="83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b="1" dirty="0" smtClean="0">
                <a:solidFill>
                  <a:schemeClr val="accent3">
                    <a:lumMod val="50000"/>
                  </a:schemeClr>
                </a:solidFill>
              </a:rPr>
              <a:t>Π.Π. 15</a:t>
            </a:r>
            <a:endParaRPr lang="el-GR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34912" y="5209306"/>
            <a:ext cx="4309096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l-GR" sz="1400" b="1" dirty="0">
                <a:latin typeface="Arial" pitchFamily="34" charset="0"/>
                <a:cs typeface="Arial" pitchFamily="34" charset="0"/>
              </a:rPr>
              <a:t>Π1: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Πώληση : </a:t>
            </a:r>
            <a:r>
              <a:rPr lang="el-GR" sz="1400" b="1" dirty="0">
                <a:latin typeface="Arial" pitchFamily="34" charset="0"/>
                <a:cs typeface="Arial" pitchFamily="34" charset="0"/>
              </a:rPr>
              <a:t>(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15+15+15+30) * ΟΤΣ</a:t>
            </a:r>
            <a:endParaRPr lang="el-GR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860032" y="5209306"/>
            <a:ext cx="4032448" cy="3079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l-GR" sz="1400" b="1" dirty="0" smtClean="0">
                <a:latin typeface="Arial" pitchFamily="34" charset="0"/>
                <a:cs typeface="Arial" pitchFamily="34" charset="0"/>
              </a:rPr>
              <a:t>Χ1: Αγορά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: (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40+5+5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+5)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 * ΟΤΣ</a:t>
            </a:r>
            <a:endParaRPr lang="el-GR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23527" y="5589240"/>
            <a:ext cx="4320481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l-GR" sz="1400" b="1" dirty="0" smtClean="0">
                <a:latin typeface="Arial" pitchFamily="34" charset="0"/>
                <a:cs typeface="Arial" pitchFamily="34" charset="0"/>
              </a:rPr>
              <a:t>Π2: Πώληση </a:t>
            </a:r>
            <a:r>
              <a:rPr lang="el-GR" sz="1400" b="1" dirty="0">
                <a:latin typeface="Arial" pitchFamily="34" charset="0"/>
                <a:cs typeface="Arial" pitchFamily="34" charset="0"/>
              </a:rPr>
              <a:t>: [15*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S</a:t>
            </a:r>
            <a:r>
              <a:rPr lang="el-GR" sz="1000" b="1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+ 15*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S3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1400" b="1" dirty="0">
                <a:latin typeface="Arial" pitchFamily="34" charset="0"/>
                <a:cs typeface="Arial" pitchFamily="34" charset="0"/>
              </a:rPr>
              <a:t>+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15*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l-GR" sz="1000" b="1" dirty="0">
                <a:latin typeface="Arial" pitchFamily="34" charset="0"/>
                <a:cs typeface="Arial" pitchFamily="34" charset="0"/>
              </a:rPr>
              <a:t>4</a:t>
            </a:r>
            <a:r>
              <a:rPr lang="el-GR" sz="1400" b="1" dirty="0">
                <a:latin typeface="Arial" pitchFamily="34" charset="0"/>
                <a:cs typeface="Arial" pitchFamily="34" charset="0"/>
              </a:rPr>
              <a:t>]*94%</a:t>
            </a:r>
            <a:endParaRPr lang="el-G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60032" y="5589240"/>
            <a:ext cx="403244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l-GR" sz="1400" b="1" dirty="0" smtClean="0">
                <a:latin typeface="Arial" pitchFamily="34" charset="0"/>
                <a:cs typeface="Arial" pitchFamily="34" charset="0"/>
              </a:rPr>
              <a:t>Χ2: Αγορά : [15*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l-GR" sz="10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+15 </a:t>
            </a:r>
            <a:r>
              <a:rPr lang="el-GR" sz="1400" b="1" dirty="0">
                <a:latin typeface="Arial" pitchFamily="34" charset="0"/>
                <a:cs typeface="Arial" pitchFamily="34" charset="0"/>
              </a:rPr>
              <a:t>15*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S3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+15*</a:t>
            </a:r>
            <a:r>
              <a:rPr lang="el-GR" sz="105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l-GR" sz="10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]*94%</a:t>
            </a:r>
            <a:endParaRPr lang="el-GR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34913" y="6311985"/>
            <a:ext cx="7955064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 </a:t>
            </a:r>
            <a:r>
              <a:rPr lang="el-GR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ΔΕΗ</a:t>
            </a:r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χρεώνεται για την ποσότητα των ΔΧ που δεν καλύπτει (20</a:t>
            </a:r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MWh</a:t>
            </a:r>
            <a:r>
              <a:rPr lang="el-GR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l-GR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στην ΟΤΣ </a:t>
            </a:r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SMP</a:t>
            </a:r>
            <a:r>
              <a:rPr lang="el-GR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ενώ έχει λάβει για τις ΔΧ </a:t>
            </a:r>
            <a:r>
              <a:rPr lang="fr-FR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[15*P</a:t>
            </a:r>
            <a:r>
              <a:rPr lang="fr-FR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S2</a:t>
            </a:r>
            <a:r>
              <a:rPr lang="el-GR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fr-FR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15*P</a:t>
            </a:r>
            <a:r>
              <a:rPr lang="fr-FR" sz="1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S3</a:t>
            </a:r>
            <a:r>
              <a:rPr lang="fr-FR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l-GR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fr-FR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* P</a:t>
            </a:r>
            <a:r>
              <a:rPr lang="fr-FR" sz="1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S4</a:t>
            </a:r>
            <a:r>
              <a:rPr lang="fr-FR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el-GR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el-GR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6</a:t>
            </a:r>
            <a:r>
              <a:rPr lang="fr-FR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</a:t>
            </a:r>
            <a:endParaRPr lang="el-GR" sz="1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1" descr="Lagie_logotip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8" name="Straight Connector 4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1"/>
          <p:cNvSpPr txBox="1"/>
          <p:nvPr/>
        </p:nvSpPr>
        <p:spPr>
          <a:xfrm>
            <a:off x="717556" y="3919243"/>
            <a:ext cx="488839" cy="262096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dirty="0" smtClean="0"/>
              <a:t>ΔΕΗ</a:t>
            </a:r>
            <a:endParaRPr lang="en-US" sz="1100" dirty="0"/>
          </a:p>
        </p:txBody>
      </p:sp>
      <p:sp>
        <p:nvSpPr>
          <p:cNvPr id="51" name="TextBox 1"/>
          <p:cNvSpPr txBox="1"/>
          <p:nvPr/>
        </p:nvSpPr>
        <p:spPr>
          <a:xfrm>
            <a:off x="5148065" y="3901206"/>
            <a:ext cx="488839" cy="262096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dirty="0" smtClean="0"/>
              <a:t>ΔΕΗ</a:t>
            </a:r>
            <a:endParaRPr lang="en-US" sz="1100" dirty="0"/>
          </a:p>
        </p:txBody>
      </p:sp>
      <p:sp>
        <p:nvSpPr>
          <p:cNvPr id="52" name="TextBox 1"/>
          <p:cNvSpPr txBox="1"/>
          <p:nvPr/>
        </p:nvSpPr>
        <p:spPr>
          <a:xfrm>
            <a:off x="3791747" y="3919243"/>
            <a:ext cx="488839" cy="262096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dirty="0" smtClean="0"/>
              <a:t>ΑΠΕ</a:t>
            </a:r>
            <a:endParaRPr lang="en-US" sz="1100" dirty="0"/>
          </a:p>
        </p:txBody>
      </p:sp>
      <p:sp>
        <p:nvSpPr>
          <p:cNvPr id="53" name="TextBox 52"/>
          <p:cNvSpPr txBox="1"/>
          <p:nvPr/>
        </p:nvSpPr>
        <p:spPr>
          <a:xfrm>
            <a:off x="220529" y="4696710"/>
            <a:ext cx="26952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NQ_Surplus</a:t>
            </a:r>
            <a:r>
              <a:rPr lang="en-US" sz="1600" b="1" dirty="0" smtClean="0"/>
              <a:t> : (15+15+15-25)</a:t>
            </a:r>
            <a:endParaRPr lang="el-GR" sz="1600" b="1" dirty="0" smtClean="0"/>
          </a:p>
        </p:txBody>
      </p:sp>
      <p:sp>
        <p:nvSpPr>
          <p:cNvPr id="55" name="TextBox 54"/>
          <p:cNvSpPr txBox="1"/>
          <p:nvPr/>
        </p:nvSpPr>
        <p:spPr>
          <a:xfrm>
            <a:off x="3424561" y="4725144"/>
            <a:ext cx="55399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/>
              <a:t>Συμπληρωματική Εκκαθάριση του ΗΕΠ στις ποσότητες των ΔΧ</a:t>
            </a:r>
          </a:p>
        </p:txBody>
      </p:sp>
      <p:sp>
        <p:nvSpPr>
          <p:cNvPr id="56" name="TextBox 55"/>
          <p:cNvSpPr txBox="1"/>
          <p:nvPr/>
        </p:nvSpPr>
        <p:spPr>
          <a:xfrm rot="1371791">
            <a:off x="7653132" y="833488"/>
            <a:ext cx="1440160" cy="461665"/>
          </a:xfrm>
          <a:prstGeom prst="rect">
            <a:avLst/>
          </a:prstGeom>
          <a:solidFill>
            <a:schemeClr val="tx2"/>
          </a:solidFill>
          <a:ln w="34925" cap="flat" cmpd="thickThin">
            <a:solidFill>
              <a:schemeClr val="tx2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Example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860032" y="5929535"/>
            <a:ext cx="403244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l-GR" sz="1400" b="1" dirty="0">
                <a:latin typeface="Arial" pitchFamily="34" charset="0"/>
                <a:cs typeface="Arial" pitchFamily="34" charset="0"/>
              </a:rPr>
              <a:t>Χ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3: Αγορά </a:t>
            </a:r>
            <a:r>
              <a:rPr lang="el-GR" sz="14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[Ν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Q_Surplus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]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*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ΟΤΣ</a:t>
            </a:r>
            <a:endParaRPr lang="el-GR" sz="1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07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876993" cy="8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31</a:t>
            </a:fld>
            <a:endParaRPr lang="el-GR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3667884"/>
            <a:ext cx="8028000" cy="62521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l-GR" b="1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Εκκαθάριση ΗΕΠ σε Κατάσταση Έκτακτης Ανάγκης</a:t>
            </a:r>
            <a:endParaRPr lang="el-GR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539552" y="5589240"/>
            <a:ext cx="80280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l-GR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Όλες οι Τιμές</a:t>
            </a:r>
            <a:r>
              <a:rPr lang="en-US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l-GR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Ποσότητες</a:t>
            </a:r>
            <a:r>
              <a:rPr lang="en-US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l-GR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Μεγέθη και Παράμετροι είναι </a:t>
            </a:r>
            <a:r>
              <a:rPr lang="el-GR" sz="1600" b="1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ΕΝΔΕΙΚΤΙΚΕΣ</a:t>
            </a:r>
            <a:endParaRPr lang="el-GR" sz="1600" i="1" dirty="0" smtClean="0">
              <a:ln w="18000">
                <a:noFill/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el-GR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και εξυπηρετούν στην κατανόηση της παρουσίασης</a:t>
            </a:r>
            <a:endParaRPr lang="el-GR" sz="1600" i="1" dirty="0">
              <a:ln w="18000">
                <a:noFill/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616317" y="1340952"/>
            <a:ext cx="8028000" cy="1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Σύστημα Συναλλαγών Δημοπρασιών Προθεσμιακών Προϊόντων Ηλεκτρικής Ενέργειας</a:t>
            </a:r>
            <a:endParaRPr lang="en-US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065" y="6464369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40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237" y="0"/>
            <a:ext cx="7949235" cy="1124744"/>
          </a:xfrm>
        </p:spPr>
        <p:txBody>
          <a:bodyPr>
            <a:normAutofit/>
          </a:bodyPr>
          <a:lstStyle/>
          <a:p>
            <a:pPr algn="just"/>
            <a:r>
              <a:rPr lang="el-G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Χειρισμός Κατάσταση Έκτακτης Ανάγκης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του ΗΕΠ</a:t>
            </a:r>
            <a:endParaRPr lang="el-G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32</a:t>
            </a:fld>
            <a:endParaRPr lang="el-GR" dirty="0"/>
          </a:p>
        </p:txBody>
      </p:sp>
      <p:sp>
        <p:nvSpPr>
          <p:cNvPr id="7" name="Rectangle 6"/>
          <p:cNvSpPr/>
          <p:nvPr/>
        </p:nvSpPr>
        <p:spPr>
          <a:xfrm>
            <a:off x="452688" y="2827528"/>
            <a:ext cx="3168352" cy="157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4917184" y="2820952"/>
            <a:ext cx="3528392" cy="3456384"/>
          </a:xfrm>
          <a:prstGeom prst="rect">
            <a:avLst/>
          </a:prstGeom>
          <a:solidFill>
            <a:srgbClr val="03CD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1595878" y="2380818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ΚΣΗΕ</a:t>
            </a:r>
            <a:endParaRPr lang="el-G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6956" y="2328460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ΚΔΣ</a:t>
            </a:r>
            <a:endParaRPr lang="el-G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33208" y="3036976"/>
            <a:ext cx="3024336" cy="1015663"/>
          </a:xfrm>
          <a:prstGeom prst="rect">
            <a:avLst/>
          </a:prstGeom>
          <a:solidFill>
            <a:srgbClr val="392B5B">
              <a:alpha val="0"/>
            </a:srgbClr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Εκκαθάριση Ενέργειας</a:t>
            </a:r>
          </a:p>
          <a:p>
            <a:pPr algn="ctr"/>
            <a:endParaRPr lang="el-GR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SMP</a:t>
            </a:r>
            <a:r>
              <a:rPr lang="el-G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reg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* Q m</a:t>
            </a:r>
            <a:endParaRPr lang="el-GR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3693048" y="340359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TextBox 15"/>
          <p:cNvSpPr txBox="1"/>
          <p:nvPr/>
        </p:nvSpPr>
        <p:spPr>
          <a:xfrm>
            <a:off x="5133208" y="4405128"/>
            <a:ext cx="3024336" cy="1015663"/>
          </a:xfrm>
          <a:prstGeom prst="rect">
            <a:avLst/>
          </a:prstGeom>
          <a:solidFill>
            <a:srgbClr val="392B5B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Εκκαθάριση Λογαριασμών Προσαυξήσεων</a:t>
            </a:r>
            <a:endParaRPr lang="el-GR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4696" y="3115560"/>
            <a:ext cx="3024336" cy="1015663"/>
          </a:xfrm>
          <a:prstGeom prst="rect">
            <a:avLst/>
          </a:prstGeom>
          <a:solidFill>
            <a:srgbClr val="392B5B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Εκκαθάριση Ενέργειας</a:t>
            </a:r>
          </a:p>
          <a:p>
            <a:pPr algn="ctr"/>
            <a:endParaRPr lang="el-GR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SMP</a:t>
            </a:r>
            <a:r>
              <a:rPr lang="el-G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reg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* Q m</a:t>
            </a:r>
            <a:endParaRPr lang="el-GR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Straight Connector 18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/>
          <p:cNvSpPr txBox="1">
            <a:spLocks/>
          </p:cNvSpPr>
          <p:nvPr/>
        </p:nvSpPr>
        <p:spPr>
          <a:xfrm>
            <a:off x="179512" y="1196752"/>
            <a:ext cx="8640960" cy="11317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itchFamily="34" charset="0"/>
              <a:buChar char="•"/>
            </a:pPr>
            <a:r>
              <a:rPr lang="el-G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Σε περίπτωση κήρυξης του ΗΕΠ σε Κατάσταση Έκτακτης Ανάγκης ο ΛΑΓΗΕ διενεργεί την Εκκαθάριση Συναλλαγών με ποσότητες που αντιστοιχούν στις πραγματικές εγχύσεις και απορροφήσεις με την Διοικητικά Οριζόμενη ΟΤΣ</a:t>
            </a:r>
            <a:endParaRPr lang="en-US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2688" y="4912959"/>
            <a:ext cx="3168352" cy="1180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TextBox 22"/>
          <p:cNvSpPr txBox="1"/>
          <p:nvPr/>
        </p:nvSpPr>
        <p:spPr>
          <a:xfrm>
            <a:off x="1317757" y="4469050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ΚΣΔΠΠΗΕ</a:t>
            </a:r>
            <a:endParaRPr lang="el-G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9054" y="5157192"/>
            <a:ext cx="3024336" cy="707886"/>
          </a:xfrm>
          <a:prstGeom prst="rect">
            <a:avLst/>
          </a:prstGeom>
          <a:solidFill>
            <a:srgbClr val="392B5B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Συμπληρωματική</a:t>
            </a:r>
          </a:p>
          <a:p>
            <a:pPr algn="ctr"/>
            <a:r>
              <a:rPr lang="el-G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Εκκαθάριση</a:t>
            </a:r>
            <a:endParaRPr lang="el-GR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62065" y="6464369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56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876993" cy="8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33</a:t>
            </a:fld>
            <a:endParaRPr lang="el-GR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564904"/>
            <a:ext cx="8003232" cy="23328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Ευχαριστούμε για την προσοχή σας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!!!</a:t>
            </a:r>
            <a:endParaRPr lang="el-GR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065" y="6433475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Operator of Electricity Market S.A.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LAGIE S.A.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80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34108" y="2278856"/>
            <a:ext cx="3024336" cy="4099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236" y="0"/>
            <a:ext cx="8272763" cy="1124744"/>
          </a:xfrm>
        </p:spPr>
        <p:txBody>
          <a:bodyPr>
            <a:noAutofit/>
          </a:bodyPr>
          <a:lstStyle/>
          <a:p>
            <a:pPr marL="0" indent="0" algn="l"/>
            <a:r>
              <a:rPr lang="el-GR" sz="2000" b="1" dirty="0" smtClean="0">
                <a:latin typeface="Arial" pitchFamily="34" charset="0"/>
                <a:cs typeface="Arial" pitchFamily="34" charset="0"/>
              </a:rPr>
              <a:t>Συμπληρωματικό Συμβόλαιο</a:t>
            </a:r>
            <a:br>
              <a:rPr lang="el-GR" sz="2000" b="1" dirty="0" smtClean="0">
                <a:latin typeface="Arial" pitchFamily="34" charset="0"/>
                <a:cs typeface="Arial" pitchFamily="34" charset="0"/>
              </a:rPr>
            </a:b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Κώδικας Συναλλαγών Δημοπρασιών Προθεσμιακών Προϊόντων Ηλεκτρικής Ενέργειας (ΚΣΔΠΠΗΕ)</a:t>
            </a:r>
            <a:endParaRPr lang="el-GR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07504" y="1151032"/>
            <a:ext cx="89289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latin typeface="Arial" pitchFamily="34" charset="0"/>
                <a:cs typeface="Arial" pitchFamily="34" charset="0"/>
              </a:rPr>
              <a:t>Με εισήγηση του Λειτουργού της Αγοράς και απόφαση της ΡΑΕ καθορίζονται η Ετήσια Ποσότητα, το Πρόγραμμα Διεξαγωγής Δημοπρασιών και οι Τεχνικοί Όροι κάθε Δημοπρασίας</a:t>
            </a:r>
            <a:endParaRPr lang="el-G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68811" y="2276872"/>
            <a:ext cx="2592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ΚΣΔΠΠΗΕ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24354" y="2794016"/>
            <a:ext cx="1481198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Δημοπρασίες</a:t>
            </a:r>
            <a:endParaRPr lang="el-GR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016956" y="4305928"/>
            <a:ext cx="195374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Μεταβίβαση</a:t>
            </a:r>
            <a:endParaRPr lang="en-US" dirty="0" smtClean="0"/>
          </a:p>
          <a:p>
            <a:endParaRPr lang="en-US" sz="1000" dirty="0" smtClean="0"/>
          </a:p>
          <a:p>
            <a:r>
              <a:rPr lang="el-GR" dirty="0" smtClean="0"/>
              <a:t>Δικαιούχοι Χρήσης</a:t>
            </a:r>
            <a:endParaRPr lang="el-GR" dirty="0"/>
          </a:p>
        </p:txBody>
      </p:sp>
      <p:sp>
        <p:nvSpPr>
          <p:cNvPr id="29" name="Rectangle 28"/>
          <p:cNvSpPr/>
          <p:nvPr/>
        </p:nvSpPr>
        <p:spPr>
          <a:xfrm>
            <a:off x="5834408" y="3391511"/>
            <a:ext cx="2036397" cy="15336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1" name="Rectangle 30"/>
          <p:cNvSpPr/>
          <p:nvPr/>
        </p:nvSpPr>
        <p:spPr>
          <a:xfrm>
            <a:off x="5964935" y="3501180"/>
            <a:ext cx="2036397" cy="15336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2" name="Rectangle 31"/>
          <p:cNvSpPr/>
          <p:nvPr/>
        </p:nvSpPr>
        <p:spPr>
          <a:xfrm>
            <a:off x="6108951" y="3623710"/>
            <a:ext cx="2036397" cy="15336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957189" y="4224888"/>
            <a:ext cx="23244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chemeClr val="bg1"/>
                </a:solidFill>
              </a:rPr>
              <a:t>Χαρακτηριστικά Προθεσμιακού Προϊόντος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7" name="Left Arrow 26"/>
          <p:cNvSpPr/>
          <p:nvPr/>
        </p:nvSpPr>
        <p:spPr>
          <a:xfrm>
            <a:off x="4474468" y="3856331"/>
            <a:ext cx="1008112" cy="61925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TextBox 33"/>
          <p:cNvSpPr txBox="1"/>
          <p:nvPr/>
        </p:nvSpPr>
        <p:spPr>
          <a:xfrm rot="16200000">
            <a:off x="745962" y="3025683"/>
            <a:ext cx="1345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Πρωτογενής</a:t>
            </a:r>
            <a:endParaRPr lang="el-GR" dirty="0"/>
          </a:p>
        </p:txBody>
      </p:sp>
      <p:sp>
        <p:nvSpPr>
          <p:cNvPr id="35" name="TextBox 34"/>
          <p:cNvSpPr txBox="1"/>
          <p:nvPr/>
        </p:nvSpPr>
        <p:spPr>
          <a:xfrm rot="16200000">
            <a:off x="664115" y="4486904"/>
            <a:ext cx="1509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Δευτερογενής</a:t>
            </a:r>
            <a:endParaRPr lang="el-GR" dirty="0"/>
          </a:p>
        </p:txBody>
      </p:sp>
      <p:sp>
        <p:nvSpPr>
          <p:cNvPr id="36" name="Right Brace 35"/>
          <p:cNvSpPr/>
          <p:nvPr/>
        </p:nvSpPr>
        <p:spPr>
          <a:xfrm rot="10800000">
            <a:off x="1661964" y="4424614"/>
            <a:ext cx="389756" cy="548048"/>
          </a:xfrm>
          <a:prstGeom prst="rightBrac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4</a:t>
            </a:fld>
            <a:endParaRPr lang="el-GR"/>
          </a:p>
        </p:txBody>
      </p:sp>
      <p:sp>
        <p:nvSpPr>
          <p:cNvPr id="22" name="TextBox 21"/>
          <p:cNvSpPr txBox="1"/>
          <p:nvPr/>
        </p:nvSpPr>
        <p:spPr>
          <a:xfrm>
            <a:off x="2016956" y="5307540"/>
            <a:ext cx="19626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Φυσική Παράδοση</a:t>
            </a:r>
            <a:endParaRPr lang="en-US" dirty="0" smtClean="0"/>
          </a:p>
          <a:p>
            <a:r>
              <a:rPr lang="el-GR" dirty="0" smtClean="0"/>
              <a:t>Εκκαθάριση</a:t>
            </a:r>
          </a:p>
          <a:p>
            <a:r>
              <a:rPr lang="el-GR" dirty="0" smtClean="0"/>
              <a:t>Διακανονισμός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 rot="16200000">
            <a:off x="1184590" y="5607755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ΗΕΠ</a:t>
            </a:r>
            <a:endParaRPr lang="el-GR" dirty="0"/>
          </a:p>
        </p:txBody>
      </p:sp>
      <p:sp>
        <p:nvSpPr>
          <p:cNvPr id="25" name="Right Brace 24"/>
          <p:cNvSpPr/>
          <p:nvPr/>
        </p:nvSpPr>
        <p:spPr>
          <a:xfrm rot="10800000">
            <a:off x="1700195" y="5485080"/>
            <a:ext cx="351526" cy="600050"/>
          </a:xfrm>
          <a:prstGeom prst="rightBrac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TextBox 25"/>
          <p:cNvSpPr txBox="1"/>
          <p:nvPr/>
        </p:nvSpPr>
        <p:spPr>
          <a:xfrm>
            <a:off x="5937797" y="3621676"/>
            <a:ext cx="2324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bg1"/>
                </a:solidFill>
              </a:rPr>
              <a:t>ΤΕΧΝΙΚΟΙ ΟΡΟΙ ΔΗΜΟΠΡΑΣΙΑΣ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62065" y="6464369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1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824" y="17802"/>
            <a:ext cx="8269175" cy="1106942"/>
          </a:xfrm>
        </p:spPr>
        <p:txBody>
          <a:bodyPr>
            <a:noAutofit/>
          </a:bodyPr>
          <a:lstStyle/>
          <a:p>
            <a:pPr algn="l"/>
            <a:r>
              <a:rPr lang="el-GR" sz="2800" b="1" dirty="0" smtClean="0">
                <a:latin typeface="Arial" pitchFamily="34" charset="0"/>
                <a:cs typeface="Arial" pitchFamily="34" charset="0"/>
              </a:rPr>
              <a:t>ΣΣΔΠΠΗΕ: Βασικές Διαδικασίες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l-GR" sz="2800" b="1" dirty="0" smtClean="0">
                <a:latin typeface="Arial" pitchFamily="34" charset="0"/>
                <a:cs typeface="Arial" pitchFamily="34" charset="0"/>
              </a:rPr>
              <a:t>Αναφορά στην 1</a:t>
            </a:r>
            <a:r>
              <a:rPr lang="el-GR" sz="2800" b="1" baseline="30000" dirty="0" smtClean="0">
                <a:latin typeface="Arial" pitchFamily="34" charset="0"/>
                <a:cs typeface="Arial" pitchFamily="34" charset="0"/>
              </a:rPr>
              <a:t>η</a:t>
            </a:r>
            <a:r>
              <a:rPr lang="el-GR" sz="2800" b="1" dirty="0" smtClean="0">
                <a:latin typeface="Arial" pitchFamily="34" charset="0"/>
                <a:cs typeface="Arial" pitchFamily="34" charset="0"/>
              </a:rPr>
              <a:t> Ημέρα Φυσικής Παράδοσης</a:t>
            </a:r>
            <a:endParaRPr lang="el-G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5</a:t>
            </a:fld>
            <a:endParaRPr lang="el-GR" dirty="0"/>
          </a:p>
        </p:txBody>
      </p:sp>
      <p:grpSp>
        <p:nvGrpSpPr>
          <p:cNvPr id="13" name="Group 12"/>
          <p:cNvGrpSpPr/>
          <p:nvPr/>
        </p:nvGrpSpPr>
        <p:grpSpPr>
          <a:xfrm>
            <a:off x="1835696" y="1840509"/>
            <a:ext cx="1296144" cy="4464496"/>
            <a:chOff x="1688797" y="1567286"/>
            <a:chExt cx="1648241" cy="4464496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1" name="Rounded Rectangle 10"/>
            <p:cNvSpPr/>
            <p:nvPr/>
          </p:nvSpPr>
          <p:spPr>
            <a:xfrm>
              <a:off x="1688797" y="1567286"/>
              <a:ext cx="1648241" cy="446449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el-GR" sz="1600" b="1" dirty="0" smtClean="0">
                  <a:solidFill>
                    <a:schemeClr val="tx1"/>
                  </a:solidFill>
                  <a:cs typeface="Arial" pitchFamily="34" charset="0"/>
                </a:rPr>
                <a:t>Έως</a:t>
              </a:r>
              <a:endParaRPr lang="en-US" sz="1600" b="1" dirty="0" smtClean="0">
                <a:solidFill>
                  <a:schemeClr val="tx1"/>
                </a:solidFill>
                <a:cs typeface="Arial" pitchFamily="34" charset="0"/>
              </a:endParaRPr>
            </a:p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cs typeface="Arial" pitchFamily="34" charset="0"/>
                </a:rPr>
                <a:t>15/11/2016</a:t>
              </a:r>
            </a:p>
            <a:p>
              <a:pPr algn="ctr"/>
              <a:endParaRPr lang="en-US" sz="1400" dirty="0" smtClean="0">
                <a:solidFill>
                  <a:schemeClr val="tx1"/>
                </a:solidFill>
                <a:cs typeface="Arial" pitchFamily="34" charset="0"/>
              </a:endParaRPr>
            </a:p>
            <a:p>
              <a:pPr algn="ctr"/>
              <a:r>
                <a:rPr lang="el-GR" sz="1400" dirty="0" smtClean="0">
                  <a:solidFill>
                    <a:schemeClr val="tx1"/>
                  </a:solidFill>
                  <a:cs typeface="Arial" pitchFamily="34" charset="0"/>
                </a:rPr>
                <a:t>Μεταβίβαση Προθεσμιακών Μηνιαίων Υποπροϊόντων</a:t>
              </a:r>
            </a:p>
            <a:p>
              <a:pPr algn="ctr"/>
              <a:endParaRPr lang="en-US" sz="1400" dirty="0" smtClean="0">
                <a:solidFill>
                  <a:schemeClr val="tx1"/>
                </a:solidFill>
                <a:cs typeface="Arial" pitchFamily="34" charset="0"/>
              </a:endParaRPr>
            </a:p>
            <a:p>
              <a:pPr algn="ctr"/>
              <a:endParaRPr lang="en-US" sz="1100" b="1" dirty="0" smtClean="0">
                <a:solidFill>
                  <a:schemeClr val="tx1"/>
                </a:solidFill>
                <a:cs typeface="Arial" pitchFamily="34" charset="0"/>
              </a:endParaRPr>
            </a:p>
            <a:p>
              <a:pPr algn="ctr"/>
              <a:endParaRPr lang="en-US" sz="1400" dirty="0">
                <a:solidFill>
                  <a:schemeClr val="tx1"/>
                </a:solidFill>
                <a:cs typeface="Arial" pitchFamily="34" charset="0"/>
              </a:endParaRPr>
            </a:p>
            <a:p>
              <a:pPr algn="ctr"/>
              <a:endParaRPr lang="en-US" sz="1400" dirty="0" smtClean="0">
                <a:solidFill>
                  <a:schemeClr val="tx1"/>
                </a:solidFill>
                <a:cs typeface="Arial" pitchFamily="34" charset="0"/>
              </a:endParaRPr>
            </a:p>
            <a:p>
              <a:pPr algn="ctr"/>
              <a:endParaRPr lang="en-US" sz="1400" dirty="0">
                <a:solidFill>
                  <a:schemeClr val="tx1"/>
                </a:solidFill>
                <a:cs typeface="Arial" pitchFamily="34" charset="0"/>
              </a:endParaRPr>
            </a:p>
            <a:p>
              <a:pPr algn="ctr"/>
              <a:endParaRPr lang="en-US" sz="1400" dirty="0" smtClean="0">
                <a:solidFill>
                  <a:schemeClr val="tx1"/>
                </a:solidFill>
                <a:cs typeface="Arial" pitchFamily="34" charset="0"/>
              </a:endParaRPr>
            </a:p>
            <a:p>
              <a:pPr algn="ctr"/>
              <a:r>
                <a:rPr lang="el-GR" sz="1400" b="1" dirty="0" smtClean="0">
                  <a:solidFill>
                    <a:schemeClr val="tx1"/>
                  </a:solidFill>
                  <a:cs typeface="Arial" pitchFamily="34" charset="0"/>
                </a:rPr>
                <a:t>ΛΑΓΗΕ</a:t>
              </a:r>
              <a:endParaRPr lang="en-US" sz="1400" dirty="0" smtClean="0">
                <a:solidFill>
                  <a:schemeClr val="tx1"/>
                </a:solidFill>
                <a:cs typeface="Arial" pitchFamily="34" charset="0"/>
              </a:endParaRPr>
            </a:p>
            <a:p>
              <a:pPr algn="ctr"/>
              <a:r>
                <a:rPr lang="el-GR" sz="1400" dirty="0" smtClean="0">
                  <a:solidFill>
                    <a:schemeClr val="tx1"/>
                  </a:solidFill>
                  <a:cs typeface="Arial" pitchFamily="34" charset="0"/>
                </a:rPr>
                <a:t>Παραλαμβάνει τις Δηλώσεις Μεταβίβασης και Αποδοχής</a:t>
              </a:r>
              <a:endParaRPr lang="el-GR" sz="1500" dirty="0">
                <a:solidFill>
                  <a:schemeClr val="tx1"/>
                </a:solidFill>
              </a:endParaRPr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2238211" y="3875857"/>
              <a:ext cx="484632" cy="288032"/>
            </a:xfrm>
            <a:prstGeom prst="down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50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635896" y="1840509"/>
            <a:ext cx="1368538" cy="4464496"/>
            <a:chOff x="1610415" y="1556792"/>
            <a:chExt cx="1648241" cy="4464496"/>
          </a:xfrm>
        </p:grpSpPr>
        <p:sp>
          <p:nvSpPr>
            <p:cNvPr id="15" name="Rounded Rectangle 14"/>
            <p:cNvSpPr/>
            <p:nvPr/>
          </p:nvSpPr>
          <p:spPr>
            <a:xfrm>
              <a:off x="1610415" y="1556792"/>
              <a:ext cx="1648241" cy="4464496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el-GR" sz="1600" b="1" dirty="0" smtClean="0">
                  <a:solidFill>
                    <a:schemeClr val="tx1"/>
                  </a:solidFill>
                  <a:cs typeface="Arial" pitchFamily="34" charset="0"/>
                </a:rPr>
                <a:t>Στις </a:t>
              </a:r>
              <a:r>
                <a:rPr lang="en-US" sz="1600" b="1" dirty="0" smtClean="0">
                  <a:solidFill>
                    <a:srgbClr val="FF0000"/>
                  </a:solidFill>
                  <a:cs typeface="Arial" pitchFamily="34" charset="0"/>
                </a:rPr>
                <a:t>17/11/2016</a:t>
              </a:r>
            </a:p>
            <a:p>
              <a:pPr algn="ctr"/>
              <a:endParaRPr lang="en-US" sz="1400" dirty="0">
                <a:solidFill>
                  <a:schemeClr val="tx1"/>
                </a:solidFill>
                <a:cs typeface="Arial" pitchFamily="34" charset="0"/>
              </a:endParaRPr>
            </a:p>
            <a:p>
              <a:pPr algn="ctr"/>
              <a:r>
                <a:rPr lang="el-GR" sz="1400" dirty="0" smtClean="0">
                  <a:solidFill>
                    <a:schemeClr val="tx1"/>
                  </a:solidFill>
                  <a:cs typeface="Arial" pitchFamily="34" charset="0"/>
                </a:rPr>
                <a:t>Υποβολή Δηλώσεων Χρήσης για </a:t>
              </a:r>
              <a:r>
                <a:rPr lang="el-GR" sz="1400" dirty="0">
                  <a:solidFill>
                    <a:schemeClr val="tx1"/>
                  </a:solidFill>
                  <a:cs typeface="Arial" pitchFamily="34" charset="0"/>
                </a:rPr>
                <a:t>το Προθεσμιακό</a:t>
              </a:r>
            </a:p>
            <a:p>
              <a:pPr algn="ctr"/>
              <a:r>
                <a:rPr lang="el-GR" sz="1400" dirty="0" smtClean="0">
                  <a:solidFill>
                    <a:schemeClr val="tx1"/>
                  </a:solidFill>
                  <a:cs typeface="Arial" pitchFamily="34" charset="0"/>
                </a:rPr>
                <a:t>Μηνιαίο Υποπροϊόν </a:t>
              </a:r>
              <a:r>
                <a:rPr lang="en-US" sz="1400" dirty="0" smtClean="0">
                  <a:solidFill>
                    <a:schemeClr val="tx1"/>
                  </a:solidFill>
                  <a:cs typeface="Arial" pitchFamily="34" charset="0"/>
                </a:rPr>
                <a:t>SP1</a:t>
              </a:r>
            </a:p>
            <a:p>
              <a:pPr algn="ctr"/>
              <a:endParaRPr lang="en-US" sz="1400" dirty="0" smtClean="0">
                <a:solidFill>
                  <a:schemeClr val="tx1"/>
                </a:solidFill>
                <a:cs typeface="Arial" pitchFamily="34" charset="0"/>
              </a:endParaRPr>
            </a:p>
            <a:p>
              <a:pPr algn="ctr"/>
              <a:endParaRPr lang="en-US" sz="1400" dirty="0">
                <a:solidFill>
                  <a:schemeClr val="tx1"/>
                </a:solidFill>
                <a:cs typeface="Arial" pitchFamily="34" charset="0"/>
              </a:endParaRPr>
            </a:p>
            <a:p>
              <a:pPr algn="ctr"/>
              <a:endParaRPr lang="en-US" sz="1400" dirty="0" smtClean="0">
                <a:solidFill>
                  <a:schemeClr val="tx1"/>
                </a:solidFill>
                <a:cs typeface="Arial" pitchFamily="34" charset="0"/>
              </a:endParaRPr>
            </a:p>
            <a:p>
              <a:pPr algn="ctr"/>
              <a:endParaRPr lang="el-GR" sz="1400" b="1" dirty="0" smtClean="0">
                <a:solidFill>
                  <a:schemeClr val="tx1"/>
                </a:solidFill>
                <a:cs typeface="Arial" pitchFamily="34" charset="0"/>
              </a:endParaRPr>
            </a:p>
            <a:p>
              <a:pPr algn="ctr"/>
              <a:r>
                <a:rPr lang="el-GR" sz="1400" b="1" dirty="0" smtClean="0">
                  <a:solidFill>
                    <a:schemeClr val="tx1"/>
                  </a:solidFill>
                  <a:cs typeface="Arial" pitchFamily="34" charset="0"/>
                </a:rPr>
                <a:t>ΛΑΓΗΕ</a:t>
              </a:r>
              <a:endParaRPr lang="en-US" sz="1400" dirty="0" smtClean="0">
                <a:solidFill>
                  <a:schemeClr val="tx1"/>
                </a:solidFill>
                <a:cs typeface="Arial" pitchFamily="34" charset="0"/>
              </a:endParaRPr>
            </a:p>
            <a:p>
              <a:pPr algn="ctr"/>
              <a:r>
                <a:rPr lang="el-GR" sz="1400" dirty="0" smtClean="0">
                  <a:solidFill>
                    <a:schemeClr val="tx1"/>
                  </a:solidFill>
                  <a:cs typeface="Arial" pitchFamily="34" charset="0"/>
                </a:rPr>
                <a:t>Αποδοχή Δηλώσεων Χρήσης και Εκκαθάριση Προπληρωμής</a:t>
              </a:r>
              <a:endParaRPr lang="en-US" sz="1400" dirty="0">
                <a:solidFill>
                  <a:schemeClr val="tx1"/>
                </a:solidFill>
                <a:cs typeface="Arial" pitchFamily="34" charset="0"/>
              </a:endParaRPr>
            </a:p>
            <a:p>
              <a:pPr algn="ctr"/>
              <a:endParaRPr lang="el-GR" sz="14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16" name="Down Arrow 15"/>
            <p:cNvSpPr/>
            <p:nvPr/>
          </p:nvSpPr>
          <p:spPr>
            <a:xfrm>
              <a:off x="2160660" y="3865363"/>
              <a:ext cx="484632" cy="288032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50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436096" y="1840509"/>
            <a:ext cx="1322987" cy="4464496"/>
            <a:chOff x="1610415" y="1556792"/>
            <a:chExt cx="1648241" cy="4464496"/>
          </a:xfrm>
        </p:grpSpPr>
        <p:sp>
          <p:nvSpPr>
            <p:cNvPr id="18" name="Rounded Rectangle 17"/>
            <p:cNvSpPr/>
            <p:nvPr/>
          </p:nvSpPr>
          <p:spPr>
            <a:xfrm>
              <a:off x="1610415" y="1556792"/>
              <a:ext cx="1648241" cy="4464496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 anchorCtr="0"/>
            <a:lstStyle/>
            <a:p>
              <a:pPr algn="ctr"/>
              <a:r>
                <a:rPr lang="el-GR" sz="1600" b="1" dirty="0" smtClean="0">
                  <a:solidFill>
                    <a:schemeClr val="tx1"/>
                  </a:solidFill>
                </a:rPr>
                <a:t>Έως </a:t>
              </a:r>
              <a:r>
                <a:rPr lang="en-US" sz="1600" b="1" dirty="0" smtClean="0">
                  <a:solidFill>
                    <a:srgbClr val="FF0000"/>
                  </a:solidFill>
                </a:rPr>
                <a:t>25/11/2016</a:t>
              </a:r>
            </a:p>
            <a:p>
              <a:pPr algn="ctr"/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l-GR" sz="1400" dirty="0" smtClean="0">
                  <a:solidFill>
                    <a:schemeClr val="tx1"/>
                  </a:solidFill>
                </a:rPr>
                <a:t>Προπληρωμές για το Προθεσμιακό Μηνιαίο Υποπροϊόν </a:t>
              </a:r>
              <a:endParaRPr lang="en-US" sz="14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SP1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endParaRPr lang="en-US" sz="1400" dirty="0" smtClean="0">
                <a:solidFill>
                  <a:schemeClr val="tx1"/>
                </a:solidFill>
              </a:endParaRPr>
            </a:p>
            <a:p>
              <a:pPr algn="ctr"/>
              <a:endParaRPr lang="en-US" sz="1400" dirty="0" smtClean="0">
                <a:solidFill>
                  <a:schemeClr val="tx1"/>
                </a:solidFill>
              </a:endParaRPr>
            </a:p>
            <a:p>
              <a:pPr algn="ctr"/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endParaRPr lang="en-US" sz="14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l-GR" sz="1400" b="1" dirty="0" smtClean="0">
                  <a:solidFill>
                    <a:schemeClr val="tx1"/>
                  </a:solidFill>
                </a:rPr>
                <a:t>ΛΑΓΗΕ</a:t>
              </a:r>
              <a:endParaRPr lang="en-US" sz="14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l-GR" sz="1400" dirty="0" smtClean="0">
                  <a:solidFill>
                    <a:schemeClr val="tx1"/>
                  </a:solidFill>
                </a:rPr>
                <a:t>Επιβεβαίωση Προπληρωμών</a:t>
              </a:r>
              <a:endParaRPr lang="en-US" sz="14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l-GR" sz="1400" dirty="0" smtClean="0">
                  <a:solidFill>
                    <a:schemeClr val="tx1"/>
                  </a:solidFill>
                </a:rPr>
                <a:t>Καταχώρηση Ποσοτήτων Δηλώσεων Χρήσης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endParaRPr lang="el-GR" sz="1400" dirty="0">
                <a:solidFill>
                  <a:schemeClr val="tx1"/>
                </a:solidFill>
              </a:endParaRPr>
            </a:p>
          </p:txBody>
        </p:sp>
        <p:sp>
          <p:nvSpPr>
            <p:cNvPr id="19" name="Down Arrow 18"/>
            <p:cNvSpPr/>
            <p:nvPr/>
          </p:nvSpPr>
          <p:spPr>
            <a:xfrm>
              <a:off x="2169896" y="3865363"/>
              <a:ext cx="484632" cy="288032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500"/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156652" y="1840509"/>
            <a:ext cx="1368152" cy="447499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endParaRPr lang="en-US" sz="16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r>
              <a:rPr lang="el-GR" sz="1600" b="1" dirty="0" smtClean="0">
                <a:solidFill>
                  <a:schemeClr val="tx1"/>
                </a:solidFill>
                <a:cs typeface="Arial" pitchFamily="34" charset="0"/>
              </a:rPr>
              <a:t>10</a:t>
            </a:r>
            <a:r>
              <a:rPr lang="en-US" sz="1600" b="1" dirty="0" smtClean="0">
                <a:solidFill>
                  <a:schemeClr val="tx1"/>
                </a:solidFill>
                <a:cs typeface="Arial" pitchFamily="34" charset="0"/>
              </a:rPr>
              <a:t>/2016</a:t>
            </a:r>
            <a:endParaRPr lang="el-GR" sz="16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el-GR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r>
              <a:rPr lang="el-GR" sz="1400" b="1" dirty="0" smtClean="0">
                <a:solidFill>
                  <a:schemeClr val="tx1"/>
                </a:solidFill>
                <a:cs typeface="Arial" pitchFamily="34" charset="0"/>
              </a:rPr>
              <a:t>Δημοπρασία</a:t>
            </a:r>
            <a:endParaRPr lang="en-US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en-US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r>
              <a:rPr lang="el-GR" sz="1400" b="1" i="1" dirty="0" smtClean="0">
                <a:solidFill>
                  <a:schemeClr val="tx1"/>
                </a:solidFill>
                <a:cs typeface="Arial" pitchFamily="34" charset="0"/>
              </a:rPr>
              <a:t>Προϊόν </a:t>
            </a:r>
            <a:r>
              <a:rPr lang="en-US" sz="1400" b="1" i="1" dirty="0" smtClean="0">
                <a:solidFill>
                  <a:schemeClr val="tx1"/>
                </a:solidFill>
                <a:cs typeface="Arial" pitchFamily="34" charset="0"/>
              </a:rPr>
              <a:t>P</a:t>
            </a:r>
            <a:endParaRPr lang="en-US" sz="1400" b="1" i="1" dirty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el-GR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el-GR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el-GR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el-GR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el-GR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en-US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en-US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r>
              <a:rPr lang="el-GR" sz="1400" b="1" dirty="0" smtClean="0">
                <a:solidFill>
                  <a:schemeClr val="tx1"/>
                </a:solidFill>
                <a:cs typeface="Arial" pitchFamily="34" charset="0"/>
              </a:rPr>
              <a:t>ΛΑΓΗΕ</a:t>
            </a:r>
            <a:endParaRPr lang="en-US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r>
              <a:rPr lang="el-GR" sz="1400" dirty="0" smtClean="0">
                <a:solidFill>
                  <a:schemeClr val="tx1"/>
                </a:solidFill>
                <a:cs typeface="Arial" pitchFamily="34" charset="0"/>
              </a:rPr>
              <a:t>Κατανομή</a:t>
            </a:r>
            <a:r>
              <a:rPr lang="en-US" sz="1400" dirty="0" smtClean="0">
                <a:solidFill>
                  <a:schemeClr val="tx1"/>
                </a:solidFill>
                <a:cs typeface="Arial" pitchFamily="34" charset="0"/>
              </a:rPr>
              <a:t>, </a:t>
            </a:r>
            <a:r>
              <a:rPr lang="el-GR" sz="1400" dirty="0" smtClean="0">
                <a:solidFill>
                  <a:schemeClr val="tx1"/>
                </a:solidFill>
                <a:cs typeface="Arial" pitchFamily="34" charset="0"/>
              </a:rPr>
              <a:t>Εκκαθάριση,</a:t>
            </a:r>
            <a:endParaRPr lang="en-US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r>
              <a:rPr lang="el-GR" sz="1400" dirty="0" smtClean="0">
                <a:solidFill>
                  <a:schemeClr val="tx1"/>
                </a:solidFill>
                <a:cs typeface="Arial" pitchFamily="34" charset="0"/>
              </a:rPr>
              <a:t>Προκαταβολική Πληρωμή</a:t>
            </a:r>
          </a:p>
          <a:p>
            <a:pPr algn="ctr"/>
            <a:r>
              <a:rPr lang="el-GR" sz="1400" dirty="0" smtClean="0">
                <a:solidFill>
                  <a:schemeClr val="tx1"/>
                </a:solidFill>
                <a:cs typeface="Arial" pitchFamily="34" charset="0"/>
              </a:rPr>
              <a:t>Ανταποδοτικό Τέλος</a:t>
            </a:r>
            <a:endParaRPr lang="en-US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el-GR" sz="14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164288" y="1840509"/>
            <a:ext cx="1512168" cy="444590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endParaRPr lang="en-US" sz="16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cs typeface="Arial" pitchFamily="34" charset="0"/>
              </a:rPr>
              <a:t>30</a:t>
            </a:r>
            <a:r>
              <a:rPr lang="el-GR" sz="1600" b="1" dirty="0" smtClean="0">
                <a:solidFill>
                  <a:schemeClr val="tx1"/>
                </a:solidFill>
                <a:cs typeface="Arial" pitchFamily="34" charset="0"/>
              </a:rPr>
              <a:t>/</a:t>
            </a:r>
            <a:r>
              <a:rPr lang="en-US" sz="1600" b="1" dirty="0" smtClean="0">
                <a:solidFill>
                  <a:schemeClr val="tx1"/>
                </a:solidFill>
                <a:cs typeface="Arial" pitchFamily="34" charset="0"/>
              </a:rPr>
              <a:t>11/2016</a:t>
            </a:r>
            <a:endParaRPr lang="el-GR" sz="16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el-GR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r>
              <a:rPr lang="el-GR" sz="1400" dirty="0" smtClean="0">
                <a:solidFill>
                  <a:schemeClr val="tx1"/>
                </a:solidFill>
                <a:cs typeface="Arial" pitchFamily="34" charset="0"/>
              </a:rPr>
              <a:t>Συμμετοχή στον ΗΕΠ</a:t>
            </a:r>
            <a:endParaRPr lang="en-US" sz="1400" dirty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en-US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el-GR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en-US" sz="1400" dirty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en-US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en-US" sz="1400" dirty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en-US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el-GR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r>
              <a:rPr lang="el-GR" sz="1400" b="1" dirty="0" smtClean="0">
                <a:solidFill>
                  <a:schemeClr val="tx1"/>
                </a:solidFill>
                <a:cs typeface="Arial" pitchFamily="34" charset="0"/>
              </a:rPr>
              <a:t>ΛΑΓΗΕ</a:t>
            </a:r>
            <a:endParaRPr lang="en-US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r>
              <a:rPr lang="el-GR" sz="1400" dirty="0" smtClean="0">
                <a:solidFill>
                  <a:schemeClr val="tx1"/>
                </a:solidFill>
                <a:cs typeface="Arial" pitchFamily="34" charset="0"/>
              </a:rPr>
              <a:t>Εκκαθάριση ΗΕΠ</a:t>
            </a:r>
            <a:endParaRPr lang="en-US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r>
              <a:rPr lang="el-GR" sz="1400" dirty="0" smtClean="0">
                <a:solidFill>
                  <a:schemeClr val="tx1"/>
                </a:solidFill>
                <a:cs typeface="Arial" pitchFamily="34" charset="0"/>
              </a:rPr>
              <a:t>&amp;</a:t>
            </a:r>
          </a:p>
          <a:p>
            <a:pPr algn="ctr"/>
            <a:r>
              <a:rPr lang="el-GR" sz="1400" dirty="0" smtClean="0">
                <a:solidFill>
                  <a:schemeClr val="tx1"/>
                </a:solidFill>
                <a:cs typeface="Arial" pitchFamily="34" charset="0"/>
              </a:rPr>
              <a:t>Συμπληρωματική Εκκαθάριση Ποσοτήτων Δηλώσεων Χρήσης</a:t>
            </a:r>
            <a:endParaRPr lang="el-GR" sz="1400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23528" y="2483296"/>
            <a:ext cx="104320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304237" y="2483296"/>
            <a:ext cx="1219815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486816" y="2483296"/>
            <a:ext cx="1219815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707904" y="2483296"/>
            <a:ext cx="1219815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907704" y="2483296"/>
            <a:ext cx="1108923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own Arrow 27"/>
          <p:cNvSpPr/>
          <p:nvPr/>
        </p:nvSpPr>
        <p:spPr>
          <a:xfrm>
            <a:off x="7704757" y="4001842"/>
            <a:ext cx="388998" cy="288032"/>
          </a:xfrm>
          <a:prstGeom prst="downArrow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500"/>
          </a:p>
        </p:txBody>
      </p:sp>
      <p:sp>
        <p:nvSpPr>
          <p:cNvPr id="3" name="Right Arrow 2"/>
          <p:cNvSpPr/>
          <p:nvPr/>
        </p:nvSpPr>
        <p:spPr>
          <a:xfrm>
            <a:off x="87048" y="1185674"/>
            <a:ext cx="8949448" cy="64807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2125" y="1346476"/>
            <a:ext cx="8640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l-GR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Πρωτογενής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l-GR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Δευτερογενής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l-GR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Δήλωση Χρήσης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l-GR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Προπληρωμή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el-GR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Παράδοση</a:t>
            </a:r>
            <a:endParaRPr lang="en-US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2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" name="Straight Connector 32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362065" y="6464369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75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876993" cy="8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6</a:t>
            </a:fld>
            <a:endParaRPr lang="el-GR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3667884"/>
            <a:ext cx="8028000" cy="6252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b="1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Πρωτογενής Αγορά</a:t>
            </a:r>
            <a:endParaRPr lang="el-GR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539552" y="5589240"/>
            <a:ext cx="80280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l-GR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Όλες οι Τιμές</a:t>
            </a:r>
            <a:r>
              <a:rPr lang="en-US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l-GR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Ποσότητες</a:t>
            </a:r>
            <a:r>
              <a:rPr lang="en-US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l-GR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Μεγέθη και Παράμετροι είναι </a:t>
            </a:r>
            <a:r>
              <a:rPr lang="el-GR" sz="1600" b="1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ΕΝΔΕΙΚΤΙΚΕΣ</a:t>
            </a:r>
            <a:endParaRPr lang="el-GR" sz="1600" i="1" dirty="0" smtClean="0">
              <a:ln w="18000">
                <a:noFill/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el-GR" sz="1600" i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και εξυπηρετούν στην κατανόηση της παρουσίασης</a:t>
            </a:r>
            <a:endParaRPr lang="el-GR" sz="1600" i="1" dirty="0">
              <a:ln w="18000">
                <a:noFill/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616317" y="1340952"/>
            <a:ext cx="8028000" cy="1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Σύστημα Συναλλαγών Δημοπρασιών Προθεσμιακών Προϊόντων Ηλεκτρικής Ενέργειας</a:t>
            </a:r>
            <a:endParaRPr lang="en-US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065" y="6464369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81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904" y="0"/>
            <a:ext cx="8247096" cy="1124744"/>
          </a:xfrm>
        </p:spPr>
        <p:txBody>
          <a:bodyPr>
            <a:normAutofit/>
          </a:bodyPr>
          <a:lstStyle/>
          <a:p>
            <a:pPr algn="l"/>
            <a:r>
              <a:rPr lang="el-GR" sz="3000" b="1" dirty="0" smtClean="0">
                <a:latin typeface="Arial" pitchFamily="34" charset="0"/>
                <a:cs typeface="Arial" pitchFamily="34" charset="0"/>
              </a:rPr>
              <a:t>Πρωτογενής Αγορά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:</a:t>
            </a:r>
            <a:br>
              <a:rPr lang="en-US" sz="3000" b="1" dirty="0" smtClean="0">
                <a:latin typeface="Arial" pitchFamily="34" charset="0"/>
                <a:cs typeface="Arial" pitchFamily="34" charset="0"/>
              </a:rPr>
            </a:br>
            <a:r>
              <a:rPr lang="el-GR" sz="3000" b="1" dirty="0" smtClean="0">
                <a:latin typeface="Arial" pitchFamily="34" charset="0"/>
                <a:cs typeface="Arial" pitchFamily="34" charset="0"/>
              </a:rPr>
              <a:t>Πρόγραμμα Δημοπρασιών 2016-2017</a:t>
            </a:r>
            <a:endParaRPr lang="el-G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7</a:t>
            </a:fld>
            <a:endParaRPr lang="el-GR" dirty="0"/>
          </a:p>
        </p:txBody>
      </p:sp>
      <p:pic>
        <p:nvPicPr>
          <p:cNvPr id="54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5" name="Straight Connector 54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7504" y="1196752"/>
            <a:ext cx="885698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Δημοπρασίες σε τριμηνιαία βάση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Ποσότητες των Δημοπρατούμενων Προϊόντων βάσει του αντίστοιχου Καταμερισμού της Ετήσια Ποσότητας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l-GR" sz="1600" dirty="0" smtClean="0">
                <a:latin typeface="Arial" pitchFamily="34" charset="0"/>
                <a:cs typeface="Arial" pitchFamily="34" charset="0"/>
              </a:rPr>
              <a:t>Με εισήγηση του ΛΑΓΗΕ και απόφαση ΡΑΕ κάθε Οκτώβριο σε ετήσια βάση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l-GR" sz="1600" dirty="0" smtClean="0">
                <a:latin typeface="Arial" pitchFamily="34" charset="0"/>
                <a:cs typeface="Arial" pitchFamily="34" charset="0"/>
              </a:rPr>
              <a:t>Οι Ποσότητες των Δημοπρατούμενων Προϊόντων υπάγονται σε αναθεώρηση βάσει εξαμηνιαίων ελέγχων επίτευξης του στόχου απομείωσης του μεριδίου της ΔΕΗ στην αγορά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601675"/>
              </p:ext>
            </p:extLst>
          </p:nvPr>
        </p:nvGraphicFramePr>
        <p:xfrm>
          <a:off x="1547663" y="3808184"/>
          <a:ext cx="5976665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497006"/>
                <a:gridCol w="1967659"/>
                <a:gridCol w="16479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Έτος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Δημοπρασία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Δημοσίευση</a:t>
                      </a:r>
                    </a:p>
                    <a:p>
                      <a:pPr algn="ctr"/>
                      <a:r>
                        <a:rPr lang="el-GR" dirty="0" smtClean="0"/>
                        <a:t>Τεχν. Όρων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Δημοπρασία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r>
                        <a:rPr lang="el-GR" baseline="30000" dirty="0" smtClean="0"/>
                        <a:t>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/2016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W</a:t>
                      </a:r>
                      <a:r>
                        <a:rPr lang="el-GR" baseline="0" dirty="0" smtClean="0"/>
                        <a:t>2</a:t>
                      </a:r>
                      <a:r>
                        <a:rPr lang="en-US" baseline="0" dirty="0" smtClean="0"/>
                        <a:t> </a:t>
                      </a:r>
                      <a:r>
                        <a:rPr lang="el-GR" baseline="0" dirty="0" smtClean="0"/>
                        <a:t>10</a:t>
                      </a:r>
                      <a:r>
                        <a:rPr lang="en-US" baseline="0" dirty="0" smtClean="0"/>
                        <a:t>/2016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l-GR" baseline="30000" dirty="0" smtClean="0"/>
                        <a:t>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W3 01/2017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W1</a:t>
                      </a:r>
                      <a:r>
                        <a:rPr lang="en-US" baseline="0" dirty="0" smtClean="0"/>
                        <a:t> 02/2017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r>
                        <a:rPr lang="el-GR" baseline="30000" dirty="0" smtClean="0"/>
                        <a:t>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W2 04/2017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W1 05/2017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r>
                        <a:rPr lang="el-GR" baseline="30000" dirty="0" smtClean="0"/>
                        <a:t>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W3 07/2017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W1 08/2017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r>
                        <a:rPr lang="el-GR" baseline="30000" dirty="0" smtClean="0"/>
                        <a:t>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W3 10/2017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W1 11/2017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 rot="20228209" flipH="1">
            <a:off x="669887" y="3478043"/>
            <a:ext cx="1440160" cy="461665"/>
          </a:xfrm>
          <a:prstGeom prst="rect">
            <a:avLst/>
          </a:prstGeom>
          <a:solidFill>
            <a:schemeClr val="tx2"/>
          </a:solidFill>
          <a:ln w="34925" cap="flat" cmpd="thickThin">
            <a:solidFill>
              <a:schemeClr val="tx2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bg1"/>
                </a:solidFill>
              </a:rPr>
              <a:t>Πρόταση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2065" y="6464369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04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1277950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99176" cy="726886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l-GR" sz="2800" b="1" dirty="0" smtClean="0">
                <a:latin typeface="Arial" pitchFamily="34" charset="0"/>
                <a:cs typeface="Arial" pitchFamily="34" charset="0"/>
              </a:rPr>
              <a:t>Τεχνικοί Όροι Δημοπρασίας</a:t>
            </a:r>
            <a:br>
              <a:rPr lang="el-GR" sz="2800" b="1" dirty="0" smtClean="0">
                <a:latin typeface="Arial" pitchFamily="34" charset="0"/>
                <a:cs typeface="Arial" pitchFamily="34" charset="0"/>
              </a:rPr>
            </a:br>
            <a:endParaRPr lang="el-GR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876993" cy="8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8</a:t>
            </a:fld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93388070"/>
                  </p:ext>
                </p:extLst>
              </p:nvPr>
            </p:nvGraphicFramePr>
            <p:xfrm>
              <a:off x="341372" y="2623071"/>
              <a:ext cx="8461256" cy="3808712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414204"/>
                    <a:gridCol w="8047052"/>
                  </a:tblGrid>
                  <a:tr h="353115">
                    <a:tc gridSpan="2">
                      <a:txBody>
                        <a:bodyPr/>
                        <a:lstStyle/>
                        <a:p>
                          <a:r>
                            <a:rPr lang="el-GR" sz="1800" dirty="0" smtClean="0">
                              <a:latin typeface="Arial" pitchFamily="34" charset="0"/>
                              <a:cs typeface="Arial" pitchFamily="34" charset="0"/>
                            </a:rPr>
                            <a:t>Τεχνικοί Όροι Δημοπρασίας</a:t>
                          </a:r>
                          <a:endParaRPr lang="el-G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l-GR" sz="1400" dirty="0"/>
                        </a:p>
                      </a:txBody>
                      <a:tcPr/>
                    </a:tc>
                  </a:tr>
                  <a:tr h="32368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sz="1400" dirty="0" smtClean="0"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  <a:endParaRPr lang="el-GR" sz="14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E9EDF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b="0" dirty="0" smtClean="0">
                              <a:latin typeface="Arial" pitchFamily="34" charset="0"/>
                              <a:cs typeface="Arial" pitchFamily="34" charset="0"/>
                            </a:rPr>
                            <a:t>Έναρξη-Λήξη</a:t>
                          </a:r>
                          <a:r>
                            <a:rPr lang="el-GR" sz="1400" b="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 υποβολής Δηλώσεων Αγοράς, διαδικασία εκκαθάρισης</a:t>
                          </a:r>
                          <a:r>
                            <a:rPr lang="en-US" sz="1400" b="0" dirty="0" smtClean="0">
                              <a:latin typeface="Arial" pitchFamily="34" charset="0"/>
                              <a:cs typeface="Arial" pitchFamily="34" charset="0"/>
                            </a:rPr>
                            <a:t>,</a:t>
                          </a:r>
                          <a:r>
                            <a:rPr lang="en-US" sz="1400" b="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 </a:t>
                          </a:r>
                          <a:r>
                            <a:rPr lang="el-GR" sz="1400" b="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Χρόνος Δημοσίευσης Αποτελεσμάτων, Προθεσμία Ενστάσεων κλπ</a:t>
                          </a:r>
                          <a:endParaRPr lang="en-US" sz="1400" b="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E9EDF4"/>
                        </a:solidFill>
                      </a:tcPr>
                    </a:tc>
                  </a:tr>
                  <a:tr h="323689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l-GR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2</a:t>
                          </a:r>
                          <a:endParaRPr lang="el-GR" sz="1400" b="0" kern="1200" dirty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Ποσότητα, Διάρκεια και Όγκος</a:t>
                          </a:r>
                          <a:r>
                            <a:rPr lang="el-GR" sz="14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Προϊόντος</a:t>
                          </a:r>
                          <a:r>
                            <a:rPr lang="el-GR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</a:t>
                          </a:r>
                          <a:r>
                            <a:rPr lang="en-US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[</a:t>
                          </a:r>
                          <a:r>
                            <a:rPr lang="el-GR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(</a:t>
                          </a:r>
                          <a:r>
                            <a:rPr lang="en-US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MWh / h) * Hours] /</a:t>
                          </a:r>
                          <a:r>
                            <a:rPr lang="en-US" sz="16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</a:t>
                          </a:r>
                          <a:r>
                            <a:rPr lang="el-GR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b="0" i="1" kern="1200" smtClean="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Arial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kern="1200" smtClean="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Arial" pitchFamily="34" charset="0"/>
                                    </a:rPr>
                                    <m:t>𝐷𝑎𝑡𝑒</m:t>
                                  </m:r>
                                </m:e>
                                <m:sub>
                                  <m:r>
                                    <a:rPr lang="en-US" sz="1400" b="0" kern="1200" smtClean="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Arial" pitchFamily="34" charset="0"/>
                                    </a:rPr>
                                    <m:t> </m:t>
                                  </m:r>
                                  <m:r>
                                    <a:rPr lang="en-US" sz="1400" b="0" kern="1200" smtClean="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Arial" pitchFamily="34" charset="0"/>
                                    </a:rPr>
                                    <m:t>𝑠𝑡𝑎𝑟𝑡</m:t>
                                  </m:r>
                                </m:sub>
                              </m:sSub>
                              <m:r>
                                <a:rPr lang="en-US" sz="1400" b="0" kern="1200" smtClean="0">
                                  <a:solidFill>
                                    <a:schemeClr val="dk1"/>
                                  </a:solidFill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400" b="0" i="1" kern="1200" smtClean="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Arial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kern="1200" smtClean="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Arial" pitchFamily="34" charset="0"/>
                                    </a:rPr>
                                    <m:t>𝐷𝑎𝑡𝑒</m:t>
                                  </m:r>
                                  <m:r>
                                    <a:rPr lang="en-US" sz="1400" b="0" kern="1200" smtClean="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Arial" pitchFamily="34" charset="0"/>
                                    </a:rPr>
                                    <m:t> </m:t>
                                  </m:r>
                                </m:e>
                                <m:sub>
                                  <m:r>
                                    <a:rPr lang="en-US" sz="1400" b="0" kern="1200" smtClean="0">
                                      <a:solidFill>
                                        <a:schemeClr val="dk1"/>
                                      </a:solidFill>
                                      <a:latin typeface="Cambria Math"/>
                                      <a:ea typeface="+mn-ea"/>
                                      <a:cs typeface="Arial" pitchFamily="34" charset="0"/>
                                    </a:rPr>
                                    <m:t>𝑒𝑛𝑑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)</a:t>
                          </a:r>
                          <a:endParaRPr lang="el-GR" sz="1400" b="0" kern="120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323689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3</a:t>
                          </a:r>
                          <a:endParaRPr lang="el-GR" sz="1400" b="0" kern="1200" dirty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E9EDF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Ελάχιστη Ποσότητα Κατανομής </a:t>
                          </a:r>
                          <a:r>
                            <a:rPr lang="en-US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(MWh</a:t>
                          </a:r>
                          <a:r>
                            <a:rPr lang="en-US" sz="14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/ h)</a:t>
                          </a:r>
                          <a:endParaRPr lang="el-GR" sz="1400" b="0" kern="1200" dirty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E9EDF4"/>
                        </a:solidFill>
                      </a:tcPr>
                    </a:tc>
                  </a:tr>
                  <a:tr h="323689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4</a:t>
                          </a:r>
                          <a:endParaRPr lang="el-GR" sz="1400" b="0" kern="1200" dirty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Κατώτατη</a:t>
                          </a:r>
                          <a:r>
                            <a:rPr lang="el-GR" sz="14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Τιμή (</a:t>
                          </a:r>
                          <a:r>
                            <a:rPr lang="en-US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Reserve Price</a:t>
                          </a:r>
                          <a:r>
                            <a:rPr lang="el-GR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)</a:t>
                          </a:r>
                          <a:endParaRPr lang="el-GR" sz="1400" b="0" kern="1200" dirty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323689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5</a:t>
                          </a:r>
                          <a:endParaRPr lang="el-GR" sz="1400" b="0" kern="1200" dirty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Ποσοστό</a:t>
                          </a:r>
                          <a:r>
                            <a:rPr lang="el-GR" sz="14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Προκαταβολικής Πληρωμής </a:t>
                          </a:r>
                          <a:r>
                            <a:rPr lang="en-US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1% </a:t>
                          </a:r>
                          <a:r>
                            <a:rPr lang="el-GR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της Αξίας της</a:t>
                          </a:r>
                          <a:r>
                            <a:rPr lang="el-GR" sz="14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Κατανεμηθείσας Ποσότητας</a:t>
                          </a:r>
                          <a:endParaRPr lang="el-GR" sz="1400" b="0" kern="1200" dirty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323689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6</a:t>
                          </a:r>
                          <a:endParaRPr lang="el-GR" sz="1400" b="0" kern="1200" dirty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E9EDF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Καταληκτική ημερομηνία</a:t>
                          </a:r>
                          <a:r>
                            <a:rPr lang="el-GR" sz="14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καταβολής Προκαταβολικής Πληρωμής</a:t>
                          </a:r>
                          <a:endParaRPr lang="el-GR" sz="1400" b="0" kern="1200" dirty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E9EDF4"/>
                        </a:solidFill>
                      </a:tcPr>
                    </a:tc>
                  </a:tr>
                  <a:tr h="323689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7</a:t>
                          </a:r>
                          <a:endParaRPr lang="el-GR" sz="1400" b="0" kern="1200" dirty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1400" b="0" kern="1200" dirty="0" err="1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Χρονοθυρίδες</a:t>
                          </a:r>
                          <a:r>
                            <a:rPr lang="el-GR" sz="14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Δευτερογενούς Αγοράς και Δηλώσεων Χρήσης</a:t>
                          </a:r>
                          <a:endParaRPr lang="el-GR" sz="1400" b="0" kern="1200" dirty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323689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8</a:t>
                          </a:r>
                          <a:endParaRPr lang="el-GR" sz="1400" b="0" kern="1200" dirty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E9EDF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Ποσοστό</a:t>
                          </a:r>
                          <a:r>
                            <a:rPr lang="el-GR" sz="14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Προπληρωμής 5</a:t>
                          </a:r>
                          <a:r>
                            <a:rPr lang="en-US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% </a:t>
                          </a:r>
                          <a:r>
                            <a:rPr lang="el-GR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της Αξίας της</a:t>
                          </a:r>
                          <a:r>
                            <a:rPr lang="el-GR" sz="14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Ποσότητας της Δήλωσης Χρήσης</a:t>
                          </a:r>
                          <a:endParaRPr lang="el-GR" sz="1400" b="0" kern="1200" dirty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E9EDF4"/>
                        </a:solidFill>
                      </a:tcPr>
                    </a:tc>
                  </a:tr>
                  <a:tr h="323689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9</a:t>
                          </a:r>
                          <a:endParaRPr lang="el-GR" sz="1400" b="0" kern="1200" dirty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defTabSz="914400" rtl="0" eaLnBrk="1" latinLnBrk="0" hangingPunct="1"/>
                          <a:r>
                            <a:rPr lang="el-GR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Καταληκτική ημερομηνία</a:t>
                          </a:r>
                          <a:r>
                            <a:rPr lang="el-GR" sz="14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καταβολής Προπληρωμής</a:t>
                          </a:r>
                          <a:endParaRPr lang="el-GR" sz="1400" b="0" kern="120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323689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10</a:t>
                          </a:r>
                          <a:endParaRPr lang="el-GR" sz="1400" b="0" kern="1200" dirty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E9EDF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l" defTabSz="914400" rtl="0" eaLnBrk="1" latinLnBrk="0" hangingPunct="1">
                            <a:buFont typeface="Wingdings" pitchFamily="2" charset="2"/>
                            <a:buNone/>
                          </a:pPr>
                          <a:r>
                            <a:rPr lang="el-GR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Μηχανισμός</a:t>
                          </a:r>
                          <a:r>
                            <a:rPr lang="el-GR" sz="14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Φυσικής Παράδοσης</a:t>
                          </a:r>
                          <a:endParaRPr lang="el-GR" sz="1400" b="0" kern="120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E9EDF4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93388070"/>
                  </p:ext>
                </p:extLst>
              </p:nvPr>
            </p:nvGraphicFramePr>
            <p:xfrm>
              <a:off x="341372" y="2623071"/>
              <a:ext cx="8461256" cy="3808712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414204"/>
                    <a:gridCol w="8047052"/>
                  </a:tblGrid>
                  <a:tr h="365760">
                    <a:tc gridSpan="2">
                      <a:txBody>
                        <a:bodyPr/>
                        <a:lstStyle/>
                        <a:p>
                          <a:r>
                            <a:rPr lang="el-GR" sz="1800" dirty="0" smtClean="0">
                              <a:latin typeface="Arial" pitchFamily="34" charset="0"/>
                              <a:cs typeface="Arial" pitchFamily="34" charset="0"/>
                            </a:rPr>
                            <a:t>Τεχνικοί Όροι Δημοπρασίας</a:t>
                          </a:r>
                          <a:endParaRPr lang="el-GR" sz="18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l-GR" sz="1400" dirty="0"/>
                        </a:p>
                      </a:txBody>
                      <a:tcPr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sz="1400" dirty="0" smtClean="0"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  <a:endParaRPr lang="el-GR" sz="14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E9EDF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b="0" dirty="0" smtClean="0">
                              <a:latin typeface="Arial" pitchFamily="34" charset="0"/>
                              <a:cs typeface="Arial" pitchFamily="34" charset="0"/>
                            </a:rPr>
                            <a:t>Έναρξη-Λήξη</a:t>
                          </a:r>
                          <a:r>
                            <a:rPr lang="el-GR" sz="1400" b="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 υποβολής Δηλώσεων Αγοράς, διαδικασία εκκαθάρισης</a:t>
                          </a:r>
                          <a:r>
                            <a:rPr lang="en-US" sz="1400" b="0" dirty="0" smtClean="0">
                              <a:latin typeface="Arial" pitchFamily="34" charset="0"/>
                              <a:cs typeface="Arial" pitchFamily="34" charset="0"/>
                            </a:rPr>
                            <a:t>,</a:t>
                          </a:r>
                          <a:r>
                            <a:rPr lang="en-US" sz="1400" b="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 </a:t>
                          </a:r>
                          <a:r>
                            <a:rPr lang="el-GR" sz="1400" b="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Χρόνος Δημοσίευσης Αποτελεσμάτων, Προθεσμία Ενστάσεων κλπ</a:t>
                          </a:r>
                          <a:endParaRPr lang="en-US" sz="1400" b="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E9EDF4"/>
                        </a:solidFill>
                      </a:tcPr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l-GR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2</a:t>
                          </a:r>
                          <a:endParaRPr lang="el-GR" sz="1400" b="0" kern="1200" dirty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152" t="-272727" b="-785455"/>
                          </a:stretch>
                        </a:blipFill>
                      </a:tcPr>
                    </a:tc>
                  </a:tr>
                  <a:tr h="323689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3</a:t>
                          </a:r>
                          <a:endParaRPr lang="el-GR" sz="1400" b="0" kern="1200" dirty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E9EDF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Ελάχιστη Ποσότητα Κατανομής </a:t>
                          </a:r>
                          <a:r>
                            <a:rPr lang="en-US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(MWh</a:t>
                          </a:r>
                          <a:r>
                            <a:rPr lang="en-US" sz="14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/ h)</a:t>
                          </a:r>
                          <a:endParaRPr lang="el-GR" sz="1400" b="0" kern="1200" dirty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E9EDF4"/>
                        </a:solidFill>
                      </a:tcPr>
                    </a:tc>
                  </a:tr>
                  <a:tr h="323689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4</a:t>
                          </a:r>
                          <a:endParaRPr lang="el-GR" sz="1400" b="0" kern="1200" dirty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Κατώτατη</a:t>
                          </a:r>
                          <a:r>
                            <a:rPr lang="el-GR" sz="14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Τιμή (</a:t>
                          </a:r>
                          <a:r>
                            <a:rPr lang="en-US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Reserve Price</a:t>
                          </a:r>
                          <a:r>
                            <a:rPr lang="el-GR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)</a:t>
                          </a:r>
                          <a:endParaRPr lang="el-GR" sz="1400" b="0" kern="1200" dirty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323689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5</a:t>
                          </a:r>
                          <a:endParaRPr lang="el-GR" sz="1400" b="0" kern="1200" dirty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Ποσοστό</a:t>
                          </a:r>
                          <a:r>
                            <a:rPr lang="el-GR" sz="14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Προκαταβολικής Πληρωμής </a:t>
                          </a:r>
                          <a:r>
                            <a:rPr lang="en-US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1</a:t>
                          </a:r>
                          <a:r>
                            <a:rPr lang="en-US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% </a:t>
                          </a:r>
                          <a:r>
                            <a:rPr lang="el-GR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της Αξίας της</a:t>
                          </a:r>
                          <a:r>
                            <a:rPr lang="el-GR" sz="14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Κατανεμηθείσας Ποσότητας</a:t>
                          </a:r>
                          <a:endParaRPr lang="el-GR" sz="1400" b="0" kern="1200" dirty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323689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6</a:t>
                          </a:r>
                          <a:endParaRPr lang="el-GR" sz="1400" b="0" kern="1200" dirty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E9EDF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Καταληκτική ημερομηνία</a:t>
                          </a:r>
                          <a:r>
                            <a:rPr lang="el-GR" sz="14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καταβολής Προκαταβολικής Πληρωμής</a:t>
                          </a:r>
                          <a:endParaRPr lang="el-GR" sz="1400" b="0" kern="1200" dirty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E9EDF4"/>
                        </a:solidFill>
                      </a:tcPr>
                    </a:tc>
                  </a:tr>
                  <a:tr h="323689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7</a:t>
                          </a:r>
                          <a:endParaRPr lang="el-GR" sz="1400" b="0" kern="1200" dirty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1400" b="0" kern="1200" dirty="0" err="1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Χρονοθυρίδες</a:t>
                          </a:r>
                          <a:r>
                            <a:rPr lang="el-GR" sz="14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Δευτερογενούς Αγοράς και Δηλώσεων Χρήσης</a:t>
                          </a:r>
                          <a:endParaRPr lang="el-GR" sz="1400" b="0" kern="1200" dirty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323689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8</a:t>
                          </a:r>
                          <a:endParaRPr lang="el-GR" sz="1400" b="0" kern="1200" dirty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E9EDF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Ποσοστό</a:t>
                          </a:r>
                          <a:r>
                            <a:rPr lang="el-GR" sz="14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Προπληρωμής 5</a:t>
                          </a:r>
                          <a:r>
                            <a:rPr lang="en-US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% </a:t>
                          </a:r>
                          <a:r>
                            <a:rPr lang="el-GR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της Αξίας της</a:t>
                          </a:r>
                          <a:r>
                            <a:rPr lang="el-GR" sz="14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Ποσότητας της Δήλωσης Χρήσης</a:t>
                          </a:r>
                          <a:endParaRPr lang="el-GR" sz="1400" b="0" kern="1200" dirty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E9EDF4"/>
                        </a:solidFill>
                      </a:tcPr>
                    </a:tc>
                  </a:tr>
                  <a:tr h="323689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9</a:t>
                          </a:r>
                          <a:endParaRPr lang="el-GR" sz="1400" b="0" kern="1200" dirty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defTabSz="914400" rtl="0" eaLnBrk="1" latinLnBrk="0" hangingPunct="1"/>
                          <a:r>
                            <a:rPr lang="el-GR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Καταληκτική ημερομηνία</a:t>
                          </a:r>
                          <a:r>
                            <a:rPr lang="el-GR" sz="14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καταβολής Προπληρωμής</a:t>
                          </a:r>
                          <a:endParaRPr lang="el-GR" sz="1400" b="0" kern="120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323689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10</a:t>
                          </a:r>
                          <a:endParaRPr lang="el-GR" sz="1400" b="0" kern="1200" dirty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E9EDF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l" defTabSz="914400" rtl="0" eaLnBrk="1" latinLnBrk="0" hangingPunct="1">
                            <a:buFont typeface="Wingdings" pitchFamily="2" charset="2"/>
                            <a:buNone/>
                          </a:pPr>
                          <a:r>
                            <a:rPr lang="el-GR" sz="1400" b="0" kern="120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Μηχανισμός</a:t>
                          </a:r>
                          <a:r>
                            <a:rPr lang="el-GR" sz="1400" b="0" kern="1200" baseline="0" dirty="0" smtClean="0">
                              <a:solidFill>
                                <a:schemeClr val="dk1"/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Φυσικής Παράδοσης</a:t>
                          </a:r>
                          <a:endParaRPr lang="el-GR" sz="1400" b="0" kern="120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>
                        <a:solidFill>
                          <a:srgbClr val="E9EDF4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0" name="Title 1"/>
          <p:cNvSpPr txBox="1">
            <a:spLocks/>
          </p:cNvSpPr>
          <p:nvPr/>
        </p:nvSpPr>
        <p:spPr>
          <a:xfrm>
            <a:off x="179512" y="1412776"/>
            <a:ext cx="8640960" cy="10709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itchFamily="34" charset="0"/>
              <a:buChar char="•"/>
            </a:pPr>
            <a:r>
              <a:rPr lang="el-G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Ο ΛΑΓΗΕ δημοσιεύει στην ιστοσελίδα του τους Τεχνικούς Όρους της Δημοπρασίας κατόπιν σχετικής εισήγησης του και έγκρισης της ΡΑΕ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l-GR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l-G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Τα Τεχνικά Χαρακτηριστικά των Προϊόντων και η Κατώτατη Τιμή προσδιορίζονται με αντίστοιχες αποφάσεις των Αρμοδίων Φορέων</a:t>
            </a:r>
            <a:endParaRPr lang="el-GR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2065" y="6464369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11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904" y="0"/>
            <a:ext cx="8247096" cy="1124744"/>
          </a:xfrm>
        </p:spPr>
        <p:txBody>
          <a:bodyPr>
            <a:normAutofit/>
          </a:bodyPr>
          <a:lstStyle/>
          <a:p>
            <a:pPr algn="l"/>
            <a:r>
              <a:rPr lang="el-GR" sz="3000" b="1" dirty="0" smtClean="0">
                <a:latin typeface="Arial" pitchFamily="34" charset="0"/>
                <a:cs typeface="Arial" pitchFamily="34" charset="0"/>
              </a:rPr>
              <a:t>Αμερικανική Δημοπρασία</a:t>
            </a:r>
            <a:endParaRPr lang="el-GR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3A7-F092-427E-8E3F-00906C127A37}" type="slidenum">
              <a:rPr lang="el-GR" smtClean="0"/>
              <a:t>9</a:t>
            </a:fld>
            <a:endParaRPr lang="el-GR" dirty="0"/>
          </a:p>
        </p:txBody>
      </p:sp>
      <p:pic>
        <p:nvPicPr>
          <p:cNvPr id="54" name="Picture 1" descr="Lagie_logot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048" y="124531"/>
            <a:ext cx="784189" cy="7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5" name="Straight Connector 54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62065" y="6464369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Λειτουργός Αγοράς Ηλεκτρικής Ενέργειας </a:t>
            </a:r>
            <a:r>
              <a:rPr lang="el-GR" sz="12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l-GR" sz="1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ΛΑΓΗΕ ΑΕ</a:t>
            </a:r>
            <a:endParaRPr lang="el-GR" sz="12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76329" y="1386235"/>
            <a:ext cx="8579296" cy="5139109"/>
          </a:xfrm>
          <a:noFill/>
          <a:ln>
            <a:noFill/>
          </a:ln>
        </p:spPr>
        <p:txBody>
          <a:bodyPr>
            <a:noAutofit/>
          </a:bodyPr>
          <a:lstStyle/>
          <a:p>
            <a:pPr marL="450850" lvl="1" indent="-365125" algn="just">
              <a:buFont typeface="Wingdings" pitchFamily="2" charset="2"/>
              <a:buChar char="q"/>
            </a:pPr>
            <a:r>
              <a:rPr lang="el-GR" sz="1500" dirty="0">
                <a:latin typeface="Arial" pitchFamily="34" charset="0"/>
                <a:cs typeface="Arial" pitchFamily="34" charset="0"/>
              </a:rPr>
              <a:t>Η </a:t>
            </a:r>
            <a:r>
              <a:rPr lang="el-GR" sz="1500" dirty="0" smtClean="0">
                <a:latin typeface="Arial" pitchFamily="34" charset="0"/>
                <a:cs typeface="Arial" pitchFamily="34" charset="0"/>
              </a:rPr>
              <a:t>Αμερικανική Δημοπρασία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“Yankee Auction” </a:t>
            </a:r>
            <a:r>
              <a:rPr lang="el-GR" sz="1500" dirty="0" smtClean="0">
                <a:latin typeface="Arial" pitchFamily="34" charset="0"/>
                <a:cs typeface="Arial" pitchFamily="34" charset="0"/>
              </a:rPr>
              <a:t>είναι </a:t>
            </a:r>
            <a:r>
              <a:rPr lang="el-GR" sz="1500" dirty="0">
                <a:latin typeface="Arial" pitchFamily="34" charset="0"/>
                <a:cs typeface="Arial" pitchFamily="34" charset="0"/>
              </a:rPr>
              <a:t>ένας </a:t>
            </a:r>
            <a:r>
              <a:rPr lang="el-GR" sz="1500" dirty="0" smtClean="0">
                <a:latin typeface="Arial" pitchFamily="34" charset="0"/>
                <a:cs typeface="Arial" pitchFamily="34" charset="0"/>
              </a:rPr>
              <a:t>τύπος πλειοδοτικής δημοπρασίας </a:t>
            </a:r>
            <a:r>
              <a:rPr lang="el-GR" sz="1500" dirty="0">
                <a:latin typeface="Arial" pitchFamily="34" charset="0"/>
                <a:cs typeface="Arial" pitchFamily="34" charset="0"/>
              </a:rPr>
              <a:t>κατά την οποία ο «πωλητής» διαθέτει μία ποσότητα εμπορεύματος την οποία διαθέτει προς πώληση σε ένα αριθμό προμηθευτών («αγοραστών</a:t>
            </a:r>
            <a:r>
              <a:rPr lang="el-GR" sz="1500" dirty="0" smtClean="0">
                <a:latin typeface="Arial" pitchFamily="34" charset="0"/>
                <a:cs typeface="Arial" pitchFamily="34" charset="0"/>
              </a:rPr>
              <a:t>»).</a:t>
            </a: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marL="450850" lvl="1" indent="-365125" algn="just">
              <a:buFont typeface="Wingdings" pitchFamily="2" charset="2"/>
              <a:buChar char="q"/>
            </a:pPr>
            <a:endParaRPr lang="el-GR" sz="1500" dirty="0" smtClean="0">
              <a:latin typeface="Arial" pitchFamily="34" charset="0"/>
              <a:cs typeface="Arial" pitchFamily="34" charset="0"/>
            </a:endParaRPr>
          </a:p>
          <a:p>
            <a:pPr marL="450850" lvl="1" indent="-365125" algn="just">
              <a:buFont typeface="Wingdings" pitchFamily="2" charset="2"/>
              <a:buChar char="q"/>
            </a:pPr>
            <a:r>
              <a:rPr lang="el-GR" sz="1500" dirty="0">
                <a:latin typeface="Arial" pitchFamily="34" charset="0"/>
                <a:cs typeface="Arial" pitchFamily="34" charset="0"/>
              </a:rPr>
              <a:t>Στο Σύστημα </a:t>
            </a:r>
            <a:r>
              <a:rPr lang="el-GR" sz="1500" dirty="0" smtClean="0">
                <a:latin typeface="Arial" pitchFamily="34" charset="0"/>
                <a:cs typeface="Arial" pitchFamily="34" charset="0"/>
              </a:rPr>
              <a:t>Δημοπρασίας, </a:t>
            </a:r>
            <a:r>
              <a:rPr lang="el-GR" sz="1500" dirty="0">
                <a:latin typeface="Arial" pitchFamily="34" charset="0"/>
                <a:cs typeface="Arial" pitchFamily="34" charset="0"/>
              </a:rPr>
              <a:t>μέσω των Τεχνικών Όρων </a:t>
            </a:r>
            <a:r>
              <a:rPr lang="el-GR" sz="1500" dirty="0" smtClean="0">
                <a:latin typeface="Arial" pitchFamily="34" charset="0"/>
                <a:cs typeface="Arial" pitchFamily="34" charset="0"/>
              </a:rPr>
              <a:t>Δημοπρασίας, </a:t>
            </a:r>
            <a:r>
              <a:rPr lang="el-GR" sz="1500" dirty="0">
                <a:latin typeface="Arial" pitchFamily="34" charset="0"/>
                <a:cs typeface="Arial" pitchFamily="34" charset="0"/>
              </a:rPr>
              <a:t>ορίζονται τα ακόλουθα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:</a:t>
            </a:r>
            <a:endParaRPr lang="el-GR" sz="1500" dirty="0">
              <a:latin typeface="Arial" pitchFamily="34" charset="0"/>
              <a:cs typeface="Arial" pitchFamily="34" charset="0"/>
            </a:endParaRPr>
          </a:p>
          <a:p>
            <a:pPr marL="850900" lvl="2" indent="-365125" algn="just">
              <a:buFont typeface="Wingdings" pitchFamily="2" charset="2"/>
              <a:buChar char="q"/>
            </a:pPr>
            <a:r>
              <a:rPr lang="el-GR" sz="1200" dirty="0" smtClean="0">
                <a:latin typeface="Arial" pitchFamily="34" charset="0"/>
                <a:cs typeface="Arial" pitchFamily="34" charset="0"/>
              </a:rPr>
              <a:t>Η Κατώτατη Τιμή μονάδας (€/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MWh / h)</a:t>
            </a:r>
            <a:endParaRPr lang="el-GR" sz="1200" dirty="0">
              <a:latin typeface="Arial" pitchFamily="34" charset="0"/>
              <a:cs typeface="Arial" pitchFamily="34" charset="0"/>
            </a:endParaRPr>
          </a:p>
          <a:p>
            <a:pPr marL="850900" lvl="2" indent="-365125" algn="just">
              <a:buFont typeface="Wingdings" pitchFamily="2" charset="2"/>
              <a:buChar char="q"/>
            </a:pPr>
            <a:r>
              <a:rPr lang="el-GR" sz="1200" dirty="0">
                <a:latin typeface="Arial" pitchFamily="34" charset="0"/>
                <a:cs typeface="Arial" pitchFamily="34" charset="0"/>
              </a:rPr>
              <a:t>Ορίζεται η διαθέσιμη Π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οσότητα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(MWh / h)</a:t>
            </a:r>
          </a:p>
          <a:p>
            <a:pPr marL="850900" lvl="2" indent="-365125" algn="just">
              <a:buFont typeface="Wingdings" pitchFamily="2" charset="2"/>
              <a:buChar char="q"/>
            </a:pPr>
            <a:r>
              <a:rPr lang="el-GR" sz="1200" dirty="0" smtClean="0">
                <a:latin typeface="Arial" pitchFamily="34" charset="0"/>
                <a:cs typeface="Arial" pitchFamily="34" charset="0"/>
              </a:rPr>
              <a:t>Ορίζονται τα βήματα μεταβολής για την τιμή μονάδας και για την ζητούμενη </a:t>
            </a:r>
            <a:r>
              <a:rPr lang="el-GR" sz="1200" dirty="0" err="1" smtClean="0">
                <a:latin typeface="Arial" pitchFamily="34" charset="0"/>
                <a:cs typeface="Arial" pitchFamily="34" charset="0"/>
              </a:rPr>
              <a:t>προσότητα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850900" lvl="2" indent="-365125" algn="just">
              <a:buFont typeface="Wingdings" pitchFamily="2" charset="2"/>
              <a:buChar char="q"/>
            </a:pPr>
            <a:r>
              <a:rPr lang="el-GR" sz="1200" dirty="0" smtClean="0">
                <a:latin typeface="Arial" pitchFamily="34" charset="0"/>
                <a:cs typeface="Arial" pitchFamily="34" charset="0"/>
              </a:rPr>
              <a:t>Ορίζεται </a:t>
            </a:r>
            <a:r>
              <a:rPr lang="el-GR" sz="1200" dirty="0">
                <a:latin typeface="Arial" pitchFamily="34" charset="0"/>
                <a:cs typeface="Arial" pitchFamily="34" charset="0"/>
              </a:rPr>
              <a:t>η διάρκεια της Δ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ημοπρασίας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(Gate-Open / Gate-Close)</a:t>
            </a: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marL="450850" lvl="1" indent="-365125" algn="just">
              <a:buFont typeface="Wingdings" pitchFamily="2" charset="2"/>
              <a:buChar char="q"/>
            </a:pPr>
            <a:endParaRPr lang="el-GR" sz="1600" dirty="0" smtClean="0">
              <a:latin typeface="Arial" pitchFamily="34" charset="0"/>
              <a:cs typeface="Arial" pitchFamily="34" charset="0"/>
            </a:endParaRPr>
          </a:p>
          <a:p>
            <a:pPr marL="450850" lvl="1" indent="-365125" algn="just">
              <a:buFont typeface="Wingdings" pitchFamily="2" charset="2"/>
              <a:buChar char="q"/>
            </a:pPr>
            <a:r>
              <a:rPr lang="el-GR" sz="1500" dirty="0" smtClean="0">
                <a:latin typeface="Arial" pitchFamily="34" charset="0"/>
                <a:cs typeface="Arial" pitchFamily="34" charset="0"/>
              </a:rPr>
              <a:t>Κατά τη </a:t>
            </a:r>
            <a:r>
              <a:rPr lang="el-GR" sz="1500" dirty="0">
                <a:latin typeface="Arial" pitchFamily="34" charset="0"/>
                <a:cs typeface="Arial" pitchFamily="34" charset="0"/>
              </a:rPr>
              <a:t>διάρκεια της </a:t>
            </a:r>
            <a:r>
              <a:rPr lang="el-GR" sz="1500" dirty="0" smtClean="0">
                <a:latin typeface="Arial" pitchFamily="34" charset="0"/>
                <a:cs typeface="Arial" pitchFamily="34" charset="0"/>
              </a:rPr>
              <a:t>Δημοπρασίας</a:t>
            </a:r>
            <a:r>
              <a:rPr lang="el-GR" sz="1500" dirty="0">
                <a:latin typeface="Arial" pitchFamily="34" charset="0"/>
                <a:cs typeface="Arial" pitchFamily="34" charset="0"/>
              </a:rPr>
              <a:t>, κάθε </a:t>
            </a:r>
            <a:r>
              <a:rPr lang="el-GR" sz="1500" dirty="0" smtClean="0">
                <a:latin typeface="Arial" pitchFamily="34" charset="0"/>
                <a:cs typeface="Arial" pitchFamily="34" charset="0"/>
              </a:rPr>
              <a:t>ενδιαφερόμενος Επιλέξιμος Προμηθευτής υποβάλλει </a:t>
            </a:r>
            <a:r>
              <a:rPr lang="el-GR" sz="1500" dirty="0">
                <a:latin typeface="Arial" pitchFamily="34" charset="0"/>
                <a:cs typeface="Arial" pitchFamily="34" charset="0"/>
              </a:rPr>
              <a:t>Δήλωση </a:t>
            </a:r>
            <a:r>
              <a:rPr lang="el-GR" sz="1500" dirty="0" smtClean="0">
                <a:latin typeface="Arial" pitchFamily="34" charset="0"/>
                <a:cs typeface="Arial" pitchFamily="34" charset="0"/>
              </a:rPr>
              <a:t>Αγοράς, </a:t>
            </a:r>
            <a:r>
              <a:rPr lang="el-GR" sz="1500" dirty="0">
                <a:latin typeface="Arial" pitchFamily="34" charset="0"/>
                <a:cs typeface="Arial" pitchFamily="34" charset="0"/>
              </a:rPr>
              <a:t>η οποία περιλαμβάνει ζεύγος </a:t>
            </a:r>
            <a:r>
              <a:rPr lang="el-GR" sz="1500" dirty="0" smtClean="0">
                <a:latin typeface="Arial" pitchFamily="34" charset="0"/>
                <a:cs typeface="Arial" pitchFamily="34" charset="0"/>
              </a:rPr>
              <a:t>παραμέτρων:</a:t>
            </a: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marL="850900" lvl="2" indent="-365125" algn="just">
              <a:buFont typeface="Wingdings" pitchFamily="2" charset="2"/>
              <a:buChar char="q"/>
            </a:pPr>
            <a:r>
              <a:rPr lang="el-GR" sz="1200" dirty="0" smtClean="0">
                <a:latin typeface="Arial" pitchFamily="34" charset="0"/>
                <a:cs typeface="Arial" pitchFamily="34" charset="0"/>
              </a:rPr>
              <a:t>η </a:t>
            </a:r>
            <a:r>
              <a:rPr lang="el-GR" sz="1200" dirty="0">
                <a:latin typeface="Arial" pitchFamily="34" charset="0"/>
                <a:cs typeface="Arial" pitchFamily="34" charset="0"/>
              </a:rPr>
              <a:t>πρώτη παράμετρος αφορά στην τιμή μονάδας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στην </a:t>
            </a:r>
            <a:r>
              <a:rPr lang="el-GR" sz="1200" dirty="0">
                <a:latin typeface="Arial" pitchFamily="34" charset="0"/>
                <a:cs typeface="Arial" pitchFamily="34" charset="0"/>
              </a:rPr>
              <a:t>οποία είναι διατεθειμένος να αγοράσει το εμπόρευμα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(</a:t>
            </a:r>
            <a:r>
              <a:rPr lang="el-GR" sz="1200" dirty="0">
                <a:latin typeface="Arial" pitchFamily="34" charset="0"/>
                <a:cs typeface="Arial" pitchFamily="34" charset="0"/>
              </a:rPr>
              <a:t>€/</a:t>
            </a:r>
            <a:r>
              <a:rPr lang="en-US" sz="1200" smtClean="0">
                <a:latin typeface="Arial" pitchFamily="34" charset="0"/>
                <a:cs typeface="Arial" pitchFamily="34" charset="0"/>
              </a:rPr>
              <a:t>MWh / h)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850900" lvl="2" indent="-365125" algn="just">
              <a:buFont typeface="Wingdings" pitchFamily="2" charset="2"/>
              <a:buChar char="q"/>
            </a:pPr>
            <a:r>
              <a:rPr lang="el-GR" sz="1200" dirty="0" smtClean="0">
                <a:latin typeface="Arial" pitchFamily="34" charset="0"/>
                <a:cs typeface="Arial" pitchFamily="34" charset="0"/>
              </a:rPr>
              <a:t>η </a:t>
            </a:r>
            <a:r>
              <a:rPr lang="el-GR" sz="1200" dirty="0">
                <a:latin typeface="Arial" pitchFamily="34" charset="0"/>
                <a:cs typeface="Arial" pitchFamily="34" charset="0"/>
              </a:rPr>
              <a:t>δεύτερη παράμετρος την ποσότητα του εμπορεύματος που επιθυμεί να αγοράσει στην συγκεκριμένη τιμή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μονάδας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(MWh/h)</a:t>
            </a:r>
          </a:p>
          <a:p>
            <a:pPr marL="850900" lvl="2" indent="-365125" algn="just">
              <a:buFont typeface="Wingdings" pitchFamily="2" charset="2"/>
              <a:buChar char="q"/>
            </a:pPr>
            <a:endParaRPr lang="el-GR" sz="1100" dirty="0">
              <a:latin typeface="Arial" pitchFamily="34" charset="0"/>
              <a:cs typeface="Arial" pitchFamily="34" charset="0"/>
            </a:endParaRPr>
          </a:p>
          <a:p>
            <a:pPr marL="450850" lvl="1" indent="-365125" algn="just">
              <a:buFont typeface="Wingdings" pitchFamily="2" charset="2"/>
              <a:buChar char="q"/>
            </a:pPr>
            <a:r>
              <a:rPr lang="el-GR" sz="1600" dirty="0">
                <a:latin typeface="Arial" pitchFamily="34" charset="0"/>
                <a:cs typeface="Arial" pitchFamily="34" charset="0"/>
              </a:rPr>
              <a:t>Το σύστημα </a:t>
            </a:r>
            <a:r>
              <a:rPr lang="el-GR" sz="1600" dirty="0" smtClean="0">
                <a:latin typeface="Arial" pitchFamily="34" charset="0"/>
                <a:cs typeface="Arial" pitchFamily="34" charset="0"/>
              </a:rPr>
              <a:t>υποδέχεται </a:t>
            </a:r>
            <a:r>
              <a:rPr lang="el-GR" sz="1600" dirty="0">
                <a:latin typeface="Arial" pitchFamily="34" charset="0"/>
                <a:cs typeface="Arial" pitchFamily="34" charset="0"/>
              </a:rPr>
              <a:t>κάθε </a:t>
            </a:r>
            <a:r>
              <a:rPr lang="el-GR" sz="1600" dirty="0" smtClean="0">
                <a:latin typeface="Arial" pitchFamily="34" charset="0"/>
                <a:cs typeface="Arial" pitchFamily="34" charset="0"/>
              </a:rPr>
              <a:t>Δήλωση Αγοράς και εξετάζει κατά σειρά τις συνθήκες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</a:t>
            </a:r>
            <a:endParaRPr lang="el-GR" sz="1600" dirty="0">
              <a:latin typeface="Arial" pitchFamily="34" charset="0"/>
              <a:cs typeface="Arial" pitchFamily="34" charset="0"/>
            </a:endParaRPr>
          </a:p>
          <a:p>
            <a:pPr marL="850900" lvl="2" indent="-365125" algn="just">
              <a:buFont typeface="Wingdings" pitchFamily="2" charset="2"/>
              <a:buChar char="q"/>
            </a:pPr>
            <a:r>
              <a:rPr lang="el-GR" sz="1200" dirty="0" smtClean="0">
                <a:latin typeface="Arial" pitchFamily="34" charset="0"/>
                <a:cs typeface="Arial" pitchFamily="34" charset="0"/>
              </a:rPr>
              <a:t>Η Δήλωση Αγοράς υποβάλλεται </a:t>
            </a:r>
            <a:r>
              <a:rPr lang="el-GR" sz="1200" dirty="0">
                <a:latin typeface="Arial" pitchFamily="34" charset="0"/>
                <a:cs typeface="Arial" pitchFamily="34" charset="0"/>
              </a:rPr>
              <a:t>εντός του καθορισμένου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χρόνου (Έλεγχος Χρόνου)</a:t>
            </a:r>
            <a:endParaRPr lang="el-GR" sz="1200" dirty="0">
              <a:latin typeface="Arial" pitchFamily="34" charset="0"/>
              <a:cs typeface="Arial" pitchFamily="34" charset="0"/>
            </a:endParaRPr>
          </a:p>
          <a:p>
            <a:pPr marL="850900" lvl="2" indent="-365125" algn="just">
              <a:buFont typeface="Wingdings" pitchFamily="2" charset="2"/>
              <a:buChar char="q"/>
            </a:pPr>
            <a:r>
              <a:rPr lang="el-GR" sz="1200" dirty="0" smtClean="0">
                <a:latin typeface="Arial" pitchFamily="34" charset="0"/>
                <a:cs typeface="Arial" pitchFamily="34" charset="0"/>
              </a:rPr>
              <a:t>Η δηλούμενη τιμή </a:t>
            </a:r>
            <a:r>
              <a:rPr lang="el-GR" sz="1200" dirty="0">
                <a:latin typeface="Arial" pitchFamily="34" charset="0"/>
                <a:cs typeface="Arial" pitchFamily="34" charset="0"/>
              </a:rPr>
              <a:t>μονάδας είναι ίση ή  μεγαλύτερη, από την ελάχιστη που έχει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οριστεί (Έλεγχος Τιμής)</a:t>
            </a:r>
            <a:endParaRPr lang="el-GR" sz="1200" dirty="0">
              <a:latin typeface="Arial" pitchFamily="34" charset="0"/>
              <a:cs typeface="Arial" pitchFamily="34" charset="0"/>
            </a:endParaRPr>
          </a:p>
          <a:p>
            <a:pPr marL="850900" lvl="2" indent="-365125" algn="just">
              <a:buFont typeface="Wingdings" pitchFamily="2" charset="2"/>
              <a:buChar char="q"/>
            </a:pPr>
            <a:r>
              <a:rPr lang="el-GR" sz="1200" dirty="0" smtClean="0">
                <a:latin typeface="Arial" pitchFamily="34" charset="0"/>
                <a:cs typeface="Arial" pitchFamily="34" charset="0"/>
              </a:rPr>
              <a:t>Υπάρχει </a:t>
            </a:r>
            <a:r>
              <a:rPr lang="el-GR" sz="1200" dirty="0">
                <a:latin typeface="Arial" pitchFamily="34" charset="0"/>
                <a:cs typeface="Arial" pitchFamily="34" charset="0"/>
              </a:rPr>
              <a:t>διαθέσιμη ποσότητα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(Έλεγχος Ποσότητας)</a:t>
            </a:r>
            <a:endParaRPr lang="el-GR" sz="1200" dirty="0">
              <a:latin typeface="Arial" pitchFamily="34" charset="0"/>
              <a:cs typeface="Arial" pitchFamily="34" charset="0"/>
            </a:endParaRPr>
          </a:p>
          <a:p>
            <a:pPr marL="450850" lvl="1" indent="-365125" algn="just">
              <a:buFont typeface="Wingdings" pitchFamily="2" charset="2"/>
              <a:buChar char="q"/>
            </a:pP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l-GR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l-G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l-G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96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492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3548</Words>
  <Application>Microsoft Office PowerPoint</Application>
  <PresentationFormat>On-screen Show (4:3)</PresentationFormat>
  <Paragraphs>718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Σύστημα Συναλλαγών Δημοπρασιών Προθεσμιακών Προϊόντων Ηλεκτρικής Ενέργειας    </vt:lpstr>
      <vt:lpstr>PowerPoint Presentation</vt:lpstr>
      <vt:lpstr>Μητρώο Συμμετεχόντων Συστήματος Συναλλαγών Δημοπρασιών Προθεσμιακών Προϊόντων Ηλεκτρικής Ενέργειας </vt:lpstr>
      <vt:lpstr>Συμπληρωματικό Συμβόλαιο Κώδικας Συναλλαγών Δημοπρασιών Προθεσμιακών Προϊόντων Ηλεκτρικής Ενέργειας (ΚΣΔΠΠΗΕ)</vt:lpstr>
      <vt:lpstr>ΣΣΔΠΠΗΕ: Βασικές Διαδικασίες Αναφορά στην 1η Ημέρα Φυσικής Παράδοσης</vt:lpstr>
      <vt:lpstr>PowerPoint Presentation</vt:lpstr>
      <vt:lpstr>Πρωτογενής Αγορά : Πρόγραμμα Δημοπρασιών 2016-2017</vt:lpstr>
      <vt:lpstr>Τεχνικοί Όροι Δημοπρασίας </vt:lpstr>
      <vt:lpstr>Αμερικανική Δημοπρασία</vt:lpstr>
      <vt:lpstr>Αμερικανική Δημοπρασία Υποβολή και Αξιολόγηση Δηλώσεων Αγοράς</vt:lpstr>
      <vt:lpstr>Διαδικασία Δημοπρασίας Αμερικανική Δημοπρασία / Pay-as-Bid</vt:lpstr>
      <vt:lpstr>Πρωτογενής Αγορά : Εκκαθάριση Προκαταβολικής Πληρωμής</vt:lpstr>
      <vt:lpstr>Διακανονισμός Προκαταβολικής Πληρωμής &amp; Ανταποδοτικού Τέλους</vt:lpstr>
      <vt:lpstr>Μηχανισμός Καταμερισμού: Δευτερογενής Αγορά και Φυσική Παράδοση</vt:lpstr>
      <vt:lpstr>PowerPoint Presentation</vt:lpstr>
      <vt:lpstr>Δευτερογενής Αγορά: Προϋποθέσεις Συμμετοχής, Προθεσμίες</vt:lpstr>
      <vt:lpstr>Δευτερογενής Αγορά: Λειτουργία</vt:lpstr>
      <vt:lpstr>Δευτερογενής Αγορά</vt:lpstr>
      <vt:lpstr>PowerPoint Presentation</vt:lpstr>
      <vt:lpstr>Δηλώσεις Χρήσης: Προθεσμίες και Διαδικασία Υποβολής</vt:lpstr>
      <vt:lpstr>Υποβολή Δήλωσης Χρήσης</vt:lpstr>
      <vt:lpstr>Προπληρωμές και Αξία Συμπληρωματικής Εκκαθάρισης</vt:lpstr>
      <vt:lpstr>Διακανονισμός Προπληρωμών</vt:lpstr>
      <vt:lpstr>PowerPoint Presentation</vt:lpstr>
      <vt:lpstr>Προσαρμογές Διαχείρισης Ρίσκου ΗΕΠ Απαιτούμενη Εγγύησης ΗΕΠ &amp; Έλεγχος Θέσης</vt:lpstr>
      <vt:lpstr>Κατάσταση Εκκρεμών Οικονομικών Υποχρεώσεων (P.F.O) για το Συμπληρωματικό Συμβόλαιο</vt:lpstr>
      <vt:lpstr>PowerPoint Presentation</vt:lpstr>
      <vt:lpstr>Ωριαίος Ισοσκελισμός ΗΕΠ Εκκαθάριση ΗΕΠ σήμερα</vt:lpstr>
      <vt:lpstr>Η ΔΕΗ καλύπτει στον ΗΕΠ τις Ποσότητες των ΔΧ Συμμετέχοντες: με ΔΦ&gt;ΔΧ, ΔΦ=ΔΧ, ΔΦ&lt;ΔΧ</vt:lpstr>
      <vt:lpstr>Η ΔΕΗ δεν καλύπτει στον ΗΕΠ τις Ποσότητες των ΔΧ Συμμετέχοντες: με ΔΦ&gt;ΔΧ</vt:lpstr>
      <vt:lpstr>PowerPoint Presentation</vt:lpstr>
      <vt:lpstr>Χειρισμός Κατάσταση Έκτακτης Ανάγκης του ΗΕΠ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2015-10-16T00:11:12Z</dcterms:created>
  <dcterms:modified xsi:type="dcterms:W3CDTF">2016-10-21T04:57:05Z</dcterms:modified>
</cp:coreProperties>
</file>