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0" r:id="rId4"/>
    <p:sldId id="397" r:id="rId5"/>
    <p:sldId id="258" r:id="rId6"/>
    <p:sldId id="408" r:id="rId7"/>
    <p:sldId id="375" r:id="rId8"/>
    <p:sldId id="399" r:id="rId9"/>
    <p:sldId id="404" r:id="rId10"/>
    <p:sldId id="403" r:id="rId11"/>
    <p:sldId id="411" r:id="rId12"/>
    <p:sldId id="410" r:id="rId13"/>
    <p:sldId id="400" r:id="rId14"/>
    <p:sldId id="402" r:id="rId15"/>
    <p:sldId id="412" r:id="rId16"/>
    <p:sldId id="409" r:id="rId17"/>
    <p:sldId id="413" r:id="rId18"/>
    <p:sldId id="406" r:id="rId19"/>
    <p:sldId id="354" r:id="rId20"/>
  </p:sldIdLst>
  <p:sldSz cx="9144000" cy="6858000" type="screen4x3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C937"/>
    <a:srgbClr val="FF9900"/>
    <a:srgbClr val="03CD9D"/>
    <a:srgbClr val="FFFFCC"/>
    <a:srgbClr val="4F81BD"/>
    <a:srgbClr val="E9EDF4"/>
    <a:srgbClr val="D0D8E8"/>
    <a:srgbClr val="B65656"/>
    <a:srgbClr val="165311"/>
    <a:srgbClr val="392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8" autoAdjust="0"/>
    <p:restoredTop sz="98548" autoAdjust="0"/>
  </p:normalViewPr>
  <p:slideViewPr>
    <p:cSldViewPr>
      <p:cViewPr>
        <p:scale>
          <a:sx n="100" d="100"/>
          <a:sy n="100" d="100"/>
        </p:scale>
        <p:origin x="-1902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E6796F-CF71-47E4-A925-972FAE49BD59}" type="doc">
      <dgm:prSet loTypeId="urn:microsoft.com/office/officeart/2005/8/layout/funnel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A1F060D8-5D7A-472A-B4C2-4CB1E61A1E6D}">
      <dgm:prSet phldrT="[Text]" custT="1"/>
      <dgm:spPr/>
      <dgm:t>
        <a:bodyPr/>
        <a:lstStyle/>
        <a:p>
          <a:r>
            <a:rPr lang="el-GR" sz="1050" b="1" dirty="0" smtClean="0"/>
            <a:t>Πλήθος Παροχών / Προμηθευτή</a:t>
          </a:r>
          <a:r>
            <a:rPr lang="en-US" sz="1050" b="1" dirty="0" smtClean="0"/>
            <a:t> </a:t>
          </a:r>
          <a:endParaRPr lang="el-GR" sz="1050" b="1" dirty="0"/>
        </a:p>
      </dgm:t>
    </dgm:pt>
    <dgm:pt modelId="{1802EE2C-D9AC-4F23-902E-79373DA5EB5E}" type="parTrans" cxnId="{49DA1055-23F6-412D-BC92-BEBE6936815B}">
      <dgm:prSet/>
      <dgm:spPr/>
      <dgm:t>
        <a:bodyPr/>
        <a:lstStyle/>
        <a:p>
          <a:endParaRPr lang="el-GR"/>
        </a:p>
      </dgm:t>
    </dgm:pt>
    <dgm:pt modelId="{74673EC6-482B-45D7-BF1F-1B2E55B7B1B0}" type="sibTrans" cxnId="{49DA1055-23F6-412D-BC92-BEBE6936815B}">
      <dgm:prSet/>
      <dgm:spPr/>
      <dgm:t>
        <a:bodyPr/>
        <a:lstStyle/>
        <a:p>
          <a:endParaRPr lang="el-GR"/>
        </a:p>
      </dgm:t>
    </dgm:pt>
    <dgm:pt modelId="{871DD4C0-CDDA-481B-8A73-5C5BA32CC645}">
      <dgm:prSet phldrT="[Text]" custT="1"/>
      <dgm:spPr>
        <a:solidFill>
          <a:srgbClr val="92D050"/>
        </a:solidFill>
      </dgm:spPr>
      <dgm:t>
        <a:bodyPr/>
        <a:lstStyle/>
        <a:p>
          <a:r>
            <a:rPr lang="el-GR" sz="1050" b="1" dirty="0" smtClean="0"/>
            <a:t>Συνολική Μηνιαία Κατανάλωση Ενέργειας/Κατηγορία/Προμηθευτή</a:t>
          </a:r>
          <a:endParaRPr lang="el-GR" sz="1050" b="1" dirty="0"/>
        </a:p>
      </dgm:t>
    </dgm:pt>
    <dgm:pt modelId="{B7138390-2C31-4503-950E-005F594B9A51}" type="parTrans" cxnId="{173AEE31-7D3E-4C81-95A2-D3F84625F433}">
      <dgm:prSet/>
      <dgm:spPr/>
      <dgm:t>
        <a:bodyPr/>
        <a:lstStyle/>
        <a:p>
          <a:endParaRPr lang="el-GR"/>
        </a:p>
      </dgm:t>
    </dgm:pt>
    <dgm:pt modelId="{F881CECD-CF0D-46AB-87DF-E049394CCF44}" type="sibTrans" cxnId="{173AEE31-7D3E-4C81-95A2-D3F84625F433}">
      <dgm:prSet/>
      <dgm:spPr/>
      <dgm:t>
        <a:bodyPr/>
        <a:lstStyle/>
        <a:p>
          <a:endParaRPr lang="el-GR"/>
        </a:p>
      </dgm:t>
    </dgm:pt>
    <dgm:pt modelId="{E09D9ED5-426B-44E4-8658-4F73784B4BA6}">
      <dgm:prSet phldrT="[Text]" custT="1"/>
      <dgm:spPr/>
      <dgm:t>
        <a:bodyPr/>
        <a:lstStyle/>
        <a:p>
          <a:endParaRPr lang="el-GR" sz="1400" dirty="0">
            <a:solidFill>
              <a:schemeClr val="accent6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6E26395-8050-4FD8-8811-7DA0446E1C14}" type="sibTrans" cxnId="{8778C847-B996-46E0-B2EC-56044404914E}">
      <dgm:prSet/>
      <dgm:spPr/>
      <dgm:t>
        <a:bodyPr/>
        <a:lstStyle/>
        <a:p>
          <a:endParaRPr lang="el-GR"/>
        </a:p>
      </dgm:t>
    </dgm:pt>
    <dgm:pt modelId="{098FD805-0A77-4C69-96C7-8EFB094D2A35}" type="parTrans" cxnId="{8778C847-B996-46E0-B2EC-56044404914E}">
      <dgm:prSet/>
      <dgm:spPr/>
      <dgm:t>
        <a:bodyPr/>
        <a:lstStyle/>
        <a:p>
          <a:endParaRPr lang="el-GR"/>
        </a:p>
      </dgm:t>
    </dgm:pt>
    <dgm:pt modelId="{DF53121A-8057-4EC3-A7E7-DF1B84FA734E}">
      <dgm:prSet phldrT="[Text]" custT="1"/>
      <dgm:spPr/>
      <dgm:t>
        <a:bodyPr/>
        <a:lstStyle/>
        <a:p>
          <a:r>
            <a:rPr lang="el-GR" sz="1050" b="1" dirty="0" smtClean="0"/>
            <a:t>Μέση Ωριαία Κατανάλωση/Μήνα/Κατηγορία/Προμηθευτή</a:t>
          </a:r>
          <a:endParaRPr lang="el-GR" sz="1050" b="1" dirty="0"/>
        </a:p>
      </dgm:t>
    </dgm:pt>
    <dgm:pt modelId="{E87FC3A5-3EA7-451F-B70C-A2723C12BBB7}" type="parTrans" cxnId="{B26EAE57-2E9B-4A7C-81B9-C20BA24951EF}">
      <dgm:prSet/>
      <dgm:spPr/>
      <dgm:t>
        <a:bodyPr/>
        <a:lstStyle/>
        <a:p>
          <a:endParaRPr lang="el-GR"/>
        </a:p>
      </dgm:t>
    </dgm:pt>
    <dgm:pt modelId="{0D7E51DC-0203-427C-9B58-4792223EFFA4}" type="sibTrans" cxnId="{B26EAE57-2E9B-4A7C-81B9-C20BA24951EF}">
      <dgm:prSet/>
      <dgm:spPr/>
      <dgm:t>
        <a:bodyPr/>
        <a:lstStyle/>
        <a:p>
          <a:endParaRPr lang="el-GR"/>
        </a:p>
      </dgm:t>
    </dgm:pt>
    <dgm:pt modelId="{49B5DD39-2800-4570-A265-25B583D00F9F}" type="pres">
      <dgm:prSet presAssocID="{F8E6796F-CF71-47E4-A925-972FAE49BD59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7E6C57B-AE7A-4DBA-95EC-ADFDE636A039}" type="pres">
      <dgm:prSet presAssocID="{F8E6796F-CF71-47E4-A925-972FAE49BD59}" presName="ellipse" presStyleLbl="trBgShp" presStyleIdx="0" presStyleCnt="1"/>
      <dgm:spPr/>
    </dgm:pt>
    <dgm:pt modelId="{8A74846F-9B27-42D7-8095-A80DA4E5FF83}" type="pres">
      <dgm:prSet presAssocID="{F8E6796F-CF71-47E4-A925-972FAE49BD59}" presName="arrow1" presStyleLbl="fgShp" presStyleIdx="0" presStyleCnt="1" custScaleX="103524" custScaleY="161913" custLinFactNeighborY="44117"/>
      <dgm:spPr>
        <a:solidFill>
          <a:schemeClr val="accent1"/>
        </a:solidFill>
      </dgm:spPr>
      <dgm:t>
        <a:bodyPr/>
        <a:lstStyle/>
        <a:p>
          <a:endParaRPr lang="en-US"/>
        </a:p>
      </dgm:t>
    </dgm:pt>
    <dgm:pt modelId="{EA52F94E-896B-4D86-B637-DA89C1FB6635}" type="pres">
      <dgm:prSet presAssocID="{F8E6796F-CF71-47E4-A925-972FAE49BD59}" presName="rectangle" presStyleLbl="revTx" presStyleIdx="0" presStyleCnt="1" custLinFactNeighborY="441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E0AC6F0-DC51-45DF-BA2A-03CE3BD80834}" type="pres">
      <dgm:prSet presAssocID="{DF53121A-8057-4EC3-A7E7-DF1B84FA734E}" presName="item1" presStyleLbl="node1" presStyleIdx="0" presStyleCnt="3" custScaleX="135602" custScaleY="12070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BD74DFE-80D6-4E50-BE44-18BDC4BBB65B}" type="pres">
      <dgm:prSet presAssocID="{871DD4C0-CDDA-481B-8A73-5C5BA32CC645}" presName="item2" presStyleLbl="node1" presStyleIdx="1" presStyleCnt="3" custScaleX="131461" custScaleY="132780" custLinFactNeighborX="7848" custLinFactNeighborY="-4137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3BC342C-4FA0-4646-A058-4843836C3B8E}" type="pres">
      <dgm:prSet presAssocID="{E09D9ED5-426B-44E4-8658-4F73784B4BA6}" presName="item3" presStyleLbl="node1" presStyleIdx="2" presStyleCnt="3" custLinFactNeighborX="17125" custLinFactNeighborY="-1789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2D6A8E4-315A-4AB2-A28C-A2EFBF0F959A}" type="pres">
      <dgm:prSet presAssocID="{F8E6796F-CF71-47E4-A925-972FAE49BD59}" presName="funnel" presStyleLbl="trAlignAcc1" presStyleIdx="0" presStyleCnt="1" custScaleX="114284" custScaleY="122051" custLinFactNeighborY="-2065"/>
      <dgm:spPr>
        <a:solidFill>
          <a:schemeClr val="bg1">
            <a:alpha val="40000"/>
          </a:schemeClr>
        </a:solidFill>
      </dgm:spPr>
      <dgm:t>
        <a:bodyPr/>
        <a:lstStyle/>
        <a:p>
          <a:endParaRPr lang="el-GR"/>
        </a:p>
      </dgm:t>
    </dgm:pt>
  </dgm:ptLst>
  <dgm:cxnLst>
    <dgm:cxn modelId="{727E4E5D-9A2D-415E-BE66-6FF632B50459}" type="presOf" srcId="{871DD4C0-CDDA-481B-8A73-5C5BA32CC645}" destId="{2E0AC6F0-DC51-45DF-BA2A-03CE3BD80834}" srcOrd="0" destOrd="0" presId="urn:microsoft.com/office/officeart/2005/8/layout/funnel1"/>
    <dgm:cxn modelId="{B26EAE57-2E9B-4A7C-81B9-C20BA24951EF}" srcId="{F8E6796F-CF71-47E4-A925-972FAE49BD59}" destId="{DF53121A-8057-4EC3-A7E7-DF1B84FA734E}" srcOrd="1" destOrd="0" parTransId="{E87FC3A5-3EA7-451F-B70C-A2723C12BBB7}" sibTransId="{0D7E51DC-0203-427C-9B58-4792223EFFA4}"/>
    <dgm:cxn modelId="{CB7EE650-E11B-4744-A648-1FB7DDF14CAB}" type="presOf" srcId="{E09D9ED5-426B-44E4-8658-4F73784B4BA6}" destId="{EA52F94E-896B-4D86-B637-DA89C1FB6635}" srcOrd="0" destOrd="0" presId="urn:microsoft.com/office/officeart/2005/8/layout/funnel1"/>
    <dgm:cxn modelId="{173AEE31-7D3E-4C81-95A2-D3F84625F433}" srcId="{F8E6796F-CF71-47E4-A925-972FAE49BD59}" destId="{871DD4C0-CDDA-481B-8A73-5C5BA32CC645}" srcOrd="2" destOrd="0" parTransId="{B7138390-2C31-4503-950E-005F594B9A51}" sibTransId="{F881CECD-CF0D-46AB-87DF-E049394CCF44}"/>
    <dgm:cxn modelId="{8778C847-B996-46E0-B2EC-56044404914E}" srcId="{F8E6796F-CF71-47E4-A925-972FAE49BD59}" destId="{E09D9ED5-426B-44E4-8658-4F73784B4BA6}" srcOrd="3" destOrd="0" parTransId="{098FD805-0A77-4C69-96C7-8EFB094D2A35}" sibTransId="{46E26395-8050-4FD8-8811-7DA0446E1C14}"/>
    <dgm:cxn modelId="{1B7EB7B8-31E2-4C5A-8DD1-56209A4A2A3C}" type="presOf" srcId="{A1F060D8-5D7A-472A-B4C2-4CB1E61A1E6D}" destId="{33BC342C-4FA0-4646-A058-4843836C3B8E}" srcOrd="0" destOrd="0" presId="urn:microsoft.com/office/officeart/2005/8/layout/funnel1"/>
    <dgm:cxn modelId="{37E54A82-0F8A-4B71-9460-D64FF3C3CC65}" type="presOf" srcId="{DF53121A-8057-4EC3-A7E7-DF1B84FA734E}" destId="{EBD74DFE-80D6-4E50-BE44-18BDC4BBB65B}" srcOrd="0" destOrd="0" presId="urn:microsoft.com/office/officeart/2005/8/layout/funnel1"/>
    <dgm:cxn modelId="{6FB3D8F5-44D0-438B-9802-AB65EF7A3A3E}" type="presOf" srcId="{F8E6796F-CF71-47E4-A925-972FAE49BD59}" destId="{49B5DD39-2800-4570-A265-25B583D00F9F}" srcOrd="0" destOrd="0" presId="urn:microsoft.com/office/officeart/2005/8/layout/funnel1"/>
    <dgm:cxn modelId="{49DA1055-23F6-412D-BC92-BEBE6936815B}" srcId="{F8E6796F-CF71-47E4-A925-972FAE49BD59}" destId="{A1F060D8-5D7A-472A-B4C2-4CB1E61A1E6D}" srcOrd="0" destOrd="0" parTransId="{1802EE2C-D9AC-4F23-902E-79373DA5EB5E}" sibTransId="{74673EC6-482B-45D7-BF1F-1B2E55B7B1B0}"/>
    <dgm:cxn modelId="{ACB1FFE6-896B-4352-8188-E15A4D85B066}" type="presParOf" srcId="{49B5DD39-2800-4570-A265-25B583D00F9F}" destId="{67E6C57B-AE7A-4DBA-95EC-ADFDE636A039}" srcOrd="0" destOrd="0" presId="urn:microsoft.com/office/officeart/2005/8/layout/funnel1"/>
    <dgm:cxn modelId="{D0C599B4-84B7-47BB-84E3-639C20C02FBE}" type="presParOf" srcId="{49B5DD39-2800-4570-A265-25B583D00F9F}" destId="{8A74846F-9B27-42D7-8095-A80DA4E5FF83}" srcOrd="1" destOrd="0" presId="urn:microsoft.com/office/officeart/2005/8/layout/funnel1"/>
    <dgm:cxn modelId="{0605D9C2-28F7-4926-9032-12F777A198BF}" type="presParOf" srcId="{49B5DD39-2800-4570-A265-25B583D00F9F}" destId="{EA52F94E-896B-4D86-B637-DA89C1FB6635}" srcOrd="2" destOrd="0" presId="urn:microsoft.com/office/officeart/2005/8/layout/funnel1"/>
    <dgm:cxn modelId="{3EDBC5F3-A986-49A5-B9D6-13C014A85967}" type="presParOf" srcId="{49B5DD39-2800-4570-A265-25B583D00F9F}" destId="{2E0AC6F0-DC51-45DF-BA2A-03CE3BD80834}" srcOrd="3" destOrd="0" presId="urn:microsoft.com/office/officeart/2005/8/layout/funnel1"/>
    <dgm:cxn modelId="{5FDAC10C-DB4E-4F7F-AA42-B028F53D18B1}" type="presParOf" srcId="{49B5DD39-2800-4570-A265-25B583D00F9F}" destId="{EBD74DFE-80D6-4E50-BE44-18BDC4BBB65B}" srcOrd="4" destOrd="0" presId="urn:microsoft.com/office/officeart/2005/8/layout/funnel1"/>
    <dgm:cxn modelId="{46B7F79E-2008-4063-8654-9E02ABCD68D4}" type="presParOf" srcId="{49B5DD39-2800-4570-A265-25B583D00F9F}" destId="{33BC342C-4FA0-4646-A058-4843836C3B8E}" srcOrd="5" destOrd="0" presId="urn:microsoft.com/office/officeart/2005/8/layout/funnel1"/>
    <dgm:cxn modelId="{1A59A690-6B47-4C90-9328-BBE4425B8A98}" type="presParOf" srcId="{49B5DD39-2800-4570-A265-25B583D00F9F}" destId="{42D6A8E4-315A-4AB2-A28C-A2EFBF0F959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6C57B-AE7A-4DBA-95EC-ADFDE636A039}">
      <dsp:nvSpPr>
        <dsp:cNvPr id="0" name=""/>
        <dsp:cNvSpPr/>
      </dsp:nvSpPr>
      <dsp:spPr>
        <a:xfrm>
          <a:off x="720204" y="585341"/>
          <a:ext cx="2631909" cy="914027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74846F-9B27-42D7-8095-A80DA4E5FF83}">
      <dsp:nvSpPr>
        <dsp:cNvPr id="0" name=""/>
        <dsp:cNvSpPr/>
      </dsp:nvSpPr>
      <dsp:spPr>
        <a:xfrm>
          <a:off x="1776222" y="2866445"/>
          <a:ext cx="528034" cy="528546"/>
        </a:xfrm>
        <a:prstGeom prst="downArrow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52F94E-896B-4D86-B637-DA89C1FB6635}">
      <dsp:nvSpPr>
        <dsp:cNvPr id="0" name=""/>
        <dsp:cNvSpPr/>
      </dsp:nvSpPr>
      <dsp:spPr>
        <a:xfrm>
          <a:off x="816095" y="3305823"/>
          <a:ext cx="2448288" cy="6120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400" kern="1200" dirty="0">
            <a:solidFill>
              <a:schemeClr val="accent6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816095" y="3305823"/>
        <a:ext cx="2448288" cy="612072"/>
      </dsp:txXfrm>
    </dsp:sp>
    <dsp:sp modelId="{2E0AC6F0-DC51-45DF-BA2A-03CE3BD80834}">
      <dsp:nvSpPr>
        <dsp:cNvPr id="0" name=""/>
        <dsp:cNvSpPr/>
      </dsp:nvSpPr>
      <dsp:spPr>
        <a:xfrm>
          <a:off x="1513644" y="1474932"/>
          <a:ext cx="1244972" cy="110816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050" b="1" kern="1200" dirty="0" smtClean="0"/>
            <a:t>Συνολική Μηνιαία Κατανάλωση Ενέργειας/Κατηγορία/Προμηθευτή</a:t>
          </a:r>
          <a:endParaRPr lang="el-GR" sz="1050" b="1" kern="1200" dirty="0"/>
        </a:p>
      </dsp:txBody>
      <dsp:txXfrm>
        <a:off x="1695966" y="1637219"/>
        <a:ext cx="880328" cy="783591"/>
      </dsp:txXfrm>
    </dsp:sp>
    <dsp:sp modelId="{EBD74DFE-80D6-4E50-BE44-18BDC4BBB65B}">
      <dsp:nvSpPr>
        <dsp:cNvPr id="0" name=""/>
        <dsp:cNvSpPr/>
      </dsp:nvSpPr>
      <dsp:spPr>
        <a:xfrm>
          <a:off x="947750" y="350849"/>
          <a:ext cx="1206953" cy="1219063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050" b="1" kern="1200" dirty="0" smtClean="0"/>
            <a:t>Μέση Ωριαία Κατανάλωση/Μήνα/Κατηγορία/Προμηθευτή</a:t>
          </a:r>
          <a:endParaRPr lang="el-GR" sz="1050" b="1" kern="1200" dirty="0"/>
        </a:p>
      </dsp:txBody>
      <dsp:txXfrm>
        <a:off x="1124504" y="529377"/>
        <a:ext cx="853445" cy="862007"/>
      </dsp:txXfrm>
    </dsp:sp>
    <dsp:sp modelId="{33BC342C-4FA0-4646-A058-4843836C3B8E}">
      <dsp:nvSpPr>
        <dsp:cNvPr id="0" name=""/>
        <dsp:cNvSpPr/>
      </dsp:nvSpPr>
      <dsp:spPr>
        <a:xfrm>
          <a:off x="2115856" y="494866"/>
          <a:ext cx="918108" cy="918108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050" b="1" kern="1200" dirty="0" smtClean="0"/>
            <a:t>Πλήθος Παροχών / Προμηθευτή</a:t>
          </a:r>
          <a:r>
            <a:rPr lang="en-US" sz="1050" b="1" kern="1200" dirty="0" smtClean="0"/>
            <a:t> </a:t>
          </a:r>
          <a:endParaRPr lang="el-GR" sz="1050" b="1" kern="1200" dirty="0"/>
        </a:p>
      </dsp:txBody>
      <dsp:txXfrm>
        <a:off x="2250310" y="629320"/>
        <a:ext cx="649200" cy="649200"/>
      </dsp:txXfrm>
    </dsp:sp>
    <dsp:sp modelId="{42D6A8E4-315A-4AB2-A28C-A2EFBF0F959A}">
      <dsp:nvSpPr>
        <dsp:cNvPr id="0" name=""/>
        <dsp:cNvSpPr/>
      </dsp:nvSpPr>
      <dsp:spPr>
        <a:xfrm>
          <a:off x="408072" y="174001"/>
          <a:ext cx="3264335" cy="2788949"/>
        </a:xfrm>
        <a:prstGeom prst="funnel">
          <a:avLst/>
        </a:prstGeom>
        <a:solidFill>
          <a:schemeClr val="bg1">
            <a:alpha val="4000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52A97-8431-4015-A65B-324CC46FD7CD}" type="datetimeFigureOut">
              <a:rPr lang="el-GR" smtClean="0"/>
              <a:t>05/09/2016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3009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7" y="943009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B4C1-920A-4412-AE99-638B6B2EFC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001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664E-D373-4D31-A970-CC99291EC8BF}" type="datetime1">
              <a:rPr lang="el-GR" smtClean="0"/>
              <a:t>05/09/2016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89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A490-B5CE-46A4-A0D1-F8E532315884}" type="datetime1">
              <a:rPr lang="el-GR" smtClean="0"/>
              <a:t>05/09/2016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359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AECE-56B5-4325-B5DE-DE79D0D3DF66}" type="datetime1">
              <a:rPr lang="el-GR" smtClean="0"/>
              <a:t>05/09/2016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560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5408-2D49-486D-8580-80C42A51049C}" type="datetime1">
              <a:rPr lang="el-GR" smtClean="0"/>
              <a:t>05/09/2016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768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8FDB-4BCD-402E-A33D-47696F019540}" type="datetime1">
              <a:rPr lang="el-GR" smtClean="0"/>
              <a:t>05/09/2016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019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D557-2344-48FB-8979-DED6B4659618}" type="datetime1">
              <a:rPr lang="el-GR" smtClean="0"/>
              <a:t>05/09/2016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690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945E-EC3B-427F-8B0D-5CF29F2F843F}" type="datetime1">
              <a:rPr lang="el-GR" smtClean="0"/>
              <a:t>05/09/2016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8421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E783-48EA-4023-B6E2-90EAC460673E}" type="datetime1">
              <a:rPr lang="el-GR" smtClean="0"/>
              <a:t>05/09/2016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097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3ECE-8B16-4DA6-93D7-7EC62D9B8313}" type="datetime1">
              <a:rPr lang="el-GR" smtClean="0"/>
              <a:t>05/09/2016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299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3C07-3EE7-4C2B-B17A-3558D3F72A1B}" type="datetime1">
              <a:rPr lang="el-GR" smtClean="0"/>
              <a:t>05/09/2016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6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2207-425E-4991-A6E7-EDAA558D6D01}" type="datetime1">
              <a:rPr lang="el-GR" smtClean="0"/>
              <a:t>05/09/2016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085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FBF11-F061-42A6-8930-7DB48B6FA60B}" type="datetime1">
              <a:rPr lang="el-GR" smtClean="0"/>
              <a:t>05/09/2016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32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../Supporting/20160905_SCEDULE%20NOME%20PRODUCTS_Update201608.xls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052736"/>
            <a:ext cx="8568952" cy="5688632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Σύστημα Συναλλαγών Δημοπρασιών Προθεσμιακών Προϊόντων Ηλεκτρικής Ενέργειας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l-GR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l-GR" sz="1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6" y="5889929"/>
            <a:ext cx="4856584" cy="864096"/>
          </a:xfrm>
        </p:spPr>
        <p:txBody>
          <a:bodyPr>
            <a:noAutofit/>
          </a:bodyPr>
          <a:lstStyle/>
          <a:p>
            <a:r>
              <a:rPr lang="el-GR" sz="1600" b="1" dirty="0">
                <a:solidFill>
                  <a:prstClr val="white">
                    <a:lumMod val="50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Ημερίδα </a:t>
            </a:r>
            <a:r>
              <a:rPr lang="el-GR" sz="1600" b="1" dirty="0" smtClean="0">
                <a:solidFill>
                  <a:prstClr val="white">
                    <a:lumMod val="50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Αθήνα 05.09.2016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876993" cy="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051720" y="2780928"/>
            <a:ext cx="4856584" cy="4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16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72763" cy="1124744"/>
          </a:xfrm>
        </p:spPr>
        <p:txBody>
          <a:bodyPr>
            <a:normAutofit/>
          </a:bodyPr>
          <a:lstStyle/>
          <a:p>
            <a:pPr algn="l"/>
            <a:r>
              <a:rPr lang="el-GR" sz="2500" b="1" dirty="0" smtClean="0">
                <a:latin typeface="Arial" pitchFamily="34" charset="0"/>
                <a:cs typeface="Arial" pitchFamily="34" charset="0"/>
              </a:rPr>
              <a:t>Ετήσια </a:t>
            </a:r>
            <a:r>
              <a:rPr lang="el-GR" sz="2500" b="1" dirty="0">
                <a:latin typeface="Arial" pitchFamily="34" charset="0"/>
                <a:cs typeface="Arial" pitchFamily="34" charset="0"/>
              </a:rPr>
              <a:t>Ποσότητα Η.Ε., Καταμερισμός σε Προϊόντα, Ποσότητα, Διάρκεια και Όγκος Προϊόντος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10</a:t>
            </a:fld>
            <a:endParaRPr lang="el-GR" dirty="0"/>
          </a:p>
        </p:txBody>
      </p:sp>
      <p:pic>
        <p:nvPicPr>
          <p:cNvPr id="8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88689" y="1262595"/>
            <a:ext cx="1966529" cy="1404405"/>
            <a:chOff x="429792" y="1730559"/>
            <a:chExt cx="1966529" cy="1050369"/>
          </a:xfrm>
        </p:grpSpPr>
        <p:sp>
          <p:nvSpPr>
            <p:cNvPr id="37" name="Rectangle 36"/>
            <p:cNvSpPr/>
            <p:nvPr/>
          </p:nvSpPr>
          <p:spPr>
            <a:xfrm>
              <a:off x="429792" y="1730559"/>
              <a:ext cx="1966529" cy="105036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ΠΡΩΤΟΓΕΝΗΣ ΑΓΟΡΑ - ΠΡΟΪΟΝΤΑ</a:t>
              </a:r>
              <a:endParaRPr lang="el-GR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438969" y="1735892"/>
              <a:ext cx="379090" cy="27277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b="1" dirty="0" smtClean="0">
                  <a:latin typeface="Arial" pitchFamily="34" charset="0"/>
                  <a:cs typeface="Arial" pitchFamily="34" charset="0"/>
                </a:rPr>
                <a:t>γ</a:t>
              </a:r>
              <a:endParaRPr lang="el-GR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064" y="1150268"/>
            <a:ext cx="6602424" cy="3332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97866" y="4482986"/>
            <a:ext cx="5238230" cy="1754326"/>
          </a:xfrm>
          <a:prstGeom prst="rect">
            <a:avLst/>
          </a:prstGeom>
          <a:noFill/>
          <a:ln w="28575">
            <a:solidFill>
              <a:schemeClr val="tx2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300"/>
              </a:spcAft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Η Ετήσια Ποσότητα Η.Ε. καταμερίζεται και δημοπρατείται στη διάρκεια ενός έτους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82986"/>
            <a:ext cx="345638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5940152" y="1294284"/>
            <a:ext cx="0" cy="2998812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6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72763" cy="1124744"/>
          </a:xfrm>
        </p:spPr>
        <p:txBody>
          <a:bodyPr>
            <a:normAutofit/>
          </a:bodyPr>
          <a:lstStyle/>
          <a:p>
            <a:pPr algn="l"/>
            <a:r>
              <a:rPr lang="el-GR" sz="2800" b="1" dirty="0" smtClean="0">
                <a:latin typeface="Arial" pitchFamily="34" charset="0"/>
                <a:cs typeface="Arial" pitchFamily="34" charset="0"/>
              </a:rPr>
              <a:t>Εξέλιξη διείσδυσης Εναλλακτικών Προμηθευτών: Δηλώσεις Φορτίου ΗΕΠ</a:t>
            </a:r>
            <a:endParaRPr lang="el-G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11</a:t>
            </a:fld>
            <a:endParaRPr lang="el-GR" dirty="0"/>
          </a:p>
        </p:txBody>
      </p:sp>
      <p:pic>
        <p:nvPicPr>
          <p:cNvPr id="8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59"/>
            <a:ext cx="8424936" cy="5169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417044" y="4036990"/>
            <a:ext cx="64807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400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51719" y="4869160"/>
            <a:ext cx="64807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bg1"/>
                </a:solidFill>
              </a:rPr>
              <a:t>2</a:t>
            </a:r>
            <a:r>
              <a:rPr lang="el-GR" b="1" dirty="0" smtClean="0">
                <a:solidFill>
                  <a:schemeClr val="bg1"/>
                </a:solidFill>
              </a:rPr>
              <a:t>00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115616" y="6176614"/>
            <a:ext cx="1180483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>
                <a:solidFill>
                  <a:schemeClr val="bg1"/>
                </a:solidFill>
              </a:rPr>
              <a:t>00:00 01/09/2015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236561" y="6176614"/>
            <a:ext cx="1180483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>
                <a:solidFill>
                  <a:schemeClr val="bg1"/>
                </a:solidFill>
              </a:rPr>
              <a:t>24:00 31/08/2016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6876256" y="4274046"/>
            <a:ext cx="154078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115616" y="5079722"/>
            <a:ext cx="154078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98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72763" cy="1124744"/>
          </a:xfrm>
        </p:spPr>
        <p:txBody>
          <a:bodyPr>
            <a:normAutofit/>
          </a:bodyPr>
          <a:lstStyle/>
          <a:p>
            <a:pPr algn="l"/>
            <a:r>
              <a:rPr lang="el-GR" sz="2500" b="1" dirty="0" smtClean="0">
                <a:latin typeface="Arial" pitchFamily="34" charset="0"/>
                <a:cs typeface="Arial" pitchFamily="34" charset="0"/>
              </a:rPr>
              <a:t>Δημοπρασίες, Κατανεμηθείσα Ποσότητα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sz="2500" b="1" dirty="0" smtClean="0">
                <a:latin typeface="Arial" pitchFamily="34" charset="0"/>
                <a:cs typeface="Arial" pitchFamily="34" charset="0"/>
              </a:rPr>
              <a:t>Προκαταβολική Πληρωμή &amp; Ανταποδοτικό Τέλος</a:t>
            </a:r>
            <a:endParaRPr lang="el-GR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12</a:t>
            </a:fld>
            <a:endParaRPr lang="el-GR" dirty="0"/>
          </a:p>
        </p:txBody>
      </p:sp>
      <p:pic>
        <p:nvPicPr>
          <p:cNvPr id="8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88689" y="1262595"/>
            <a:ext cx="1966529" cy="1404405"/>
            <a:chOff x="429792" y="1730559"/>
            <a:chExt cx="1966529" cy="1050369"/>
          </a:xfrm>
        </p:grpSpPr>
        <p:sp>
          <p:nvSpPr>
            <p:cNvPr id="37" name="Rectangle 36"/>
            <p:cNvSpPr/>
            <p:nvPr/>
          </p:nvSpPr>
          <p:spPr>
            <a:xfrm>
              <a:off x="429792" y="1730559"/>
              <a:ext cx="1966529" cy="105036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ΠΡΩΤΟΓΕΝΗΣ ΑΓΟΡΑ - ΔΗΜΟΠΡΑΣΙΕΣ</a:t>
              </a:r>
              <a:endParaRPr lang="el-GR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438969" y="1735892"/>
              <a:ext cx="379090" cy="27277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b="1" dirty="0" smtClean="0">
                  <a:latin typeface="Arial" pitchFamily="34" charset="0"/>
                  <a:cs typeface="Arial" pitchFamily="34" charset="0"/>
                </a:rPr>
                <a:t>δ</a:t>
              </a:r>
              <a:endParaRPr lang="el-GR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67744" y="1123082"/>
            <a:ext cx="6768752" cy="4529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Δημοπρασίες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Αμερικανική Δημοπρασία (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Yankee Auction)</a:t>
            </a:r>
            <a:endParaRPr lang="el-GR" sz="1400" dirty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Ηλεκτρονική Δημοπρασία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Ανταγωνιστική υποβολή Δηλώσεων Αγοράς (τιμής &amp; ποσότητας)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Λήξη Δημοπρασίας - Κατάταξη Δηλώσεων Αγοράς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Αποτελέσματα Δημοπρασίας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Κατανεμηθείσα Ποσότητα / Κωδικός Κατανεμηθείσας Ποσότητας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Προθεσμιακού Προϊόντος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Τμήματος Προθεσμιακού Προϊόντος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Ανά Επιλέξιμο Προμηθευτή</a:t>
            </a:r>
          </a:p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Προκαταβολική Πληρωμή / Εκκαθάριση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pay-as-bid</a:t>
            </a:r>
            <a:endParaRPr lang="el-GR" b="1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1% επί της αξίας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των Κατανεμηθεισών Ποσοτήτων</a:t>
            </a:r>
          </a:p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Καταβολή Ανταποδοτικού Τέλους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Βάσει του σχετικού Ετήσιου Προϋπολογισμού του ΛΑΓΗΕ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Ανά Επιλέξιμο Προμηθευτή και αναλογικά με την Κατανεμηθείσα Ποσότητα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7866" y="5738255"/>
            <a:ext cx="8766622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Με την επιβεβαίωση καταβολής της Προκαταβολής Πληρωμής &amp; Ανταποδοτικού Τέλους ο Επιλέξιμος Προμηθευτής καθίσταται Δικαιούχος Χρήσης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51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72763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Μηχανισμός Καταμερισμού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13</a:t>
            </a:fld>
            <a:endParaRPr lang="el-GR" dirty="0"/>
          </a:p>
        </p:txBody>
      </p:sp>
      <p:pic>
        <p:nvPicPr>
          <p:cNvPr id="8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81858" y="1328775"/>
            <a:ext cx="6826646" cy="1464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Απαραίτητος: λειτουργία Δευτερογενούς Αγοράς και Φυσικής Παράδοσης</a:t>
            </a:r>
          </a:p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Προθεσμιακά Μηνιαία Υποπροϊόντα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Λειτουργία Δευτερογενούς Αγοράς και Δηλώσεων Χρήσης</a:t>
            </a:r>
          </a:p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Προθεσμιακά Ημερήσια και Ωριαία Υποπροϊόντα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Μηχανισμός Φυσικής Παράδοσης και Συμπληρωματικής Εκκαθάρισης ΗΕΠ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65447" y="1394779"/>
            <a:ext cx="1966529" cy="10503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ΜΗΧΑΝΙΣΜΟΣ ΚΑΤΑΜΕΡΙΣΜΟΥ</a:t>
            </a:r>
            <a:endParaRPr lang="el-GR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131001" y="3002392"/>
            <a:ext cx="6480720" cy="417220"/>
          </a:xfrm>
          <a:prstGeom prst="rect">
            <a:avLst/>
          </a:prstGeom>
          <a:solidFill>
            <a:schemeClr val="tx2">
              <a:lumMod val="75000"/>
              <a:alpha val="79000"/>
            </a:schemeClr>
          </a:soli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l-G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41304" y="3002392"/>
            <a:ext cx="516190" cy="417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l-G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241300" y="3458343"/>
            <a:ext cx="4" cy="1238964"/>
          </a:xfrm>
          <a:prstGeom prst="line">
            <a:avLst/>
          </a:prstGeom>
          <a:ln w="476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03530" y="3421158"/>
            <a:ext cx="3990617" cy="1245627"/>
          </a:xfrm>
          <a:prstGeom prst="line">
            <a:avLst/>
          </a:prstGeom>
          <a:ln w="476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241300" y="4697307"/>
            <a:ext cx="4589557" cy="3710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l-G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854808" y="4666785"/>
            <a:ext cx="217971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22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l-G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887104" y="5123960"/>
            <a:ext cx="356751" cy="937845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125584" y="5123960"/>
            <a:ext cx="4728264" cy="936789"/>
          </a:xfrm>
          <a:prstGeom prst="line">
            <a:avLst/>
          </a:prstGeom>
          <a:ln w="444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243854" y="6061805"/>
            <a:ext cx="4609993" cy="28803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l-G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4136" y="3026336"/>
            <a:ext cx="4128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Προθεσμιακό Προϊόν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39752" y="4697307"/>
            <a:ext cx="363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Προθεσμιακό Μηνιαίο Υποπροϊόν</a:t>
            </a:r>
            <a:endParaRPr lang="el-GR" b="1" dirty="0">
              <a:solidFill>
                <a:schemeClr val="bg1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4509496" y="6060749"/>
            <a:ext cx="0" cy="28803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541944" y="6070294"/>
            <a:ext cx="0" cy="28803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43855" y="6050876"/>
            <a:ext cx="265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>
                <a:solidFill>
                  <a:schemeClr val="bg1"/>
                </a:solidFill>
              </a:rPr>
              <a:t>1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516198" y="6054345"/>
            <a:ext cx="385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bg1"/>
                </a:solidFill>
              </a:rPr>
              <a:t>2</a:t>
            </a:r>
            <a:r>
              <a:rPr lang="el-GR" sz="1400" b="1" dirty="0">
                <a:solidFill>
                  <a:schemeClr val="bg1"/>
                </a:solidFill>
              </a:rPr>
              <a:t>4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272952" y="1393806"/>
            <a:ext cx="379090" cy="364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ε</a:t>
            </a:r>
            <a:endParaRPr lang="el-G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5447" y="3026336"/>
            <a:ext cx="149824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1</a:t>
            </a:r>
            <a:r>
              <a:rPr lang="el-GR" b="1" dirty="0" smtClean="0"/>
              <a:t>Δημοπρασίες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5448" y="4744309"/>
            <a:ext cx="209661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l-GR" b="1" dirty="0" smtClean="0"/>
              <a:t>Δευτερογενής Αγορά</a:t>
            </a:r>
            <a:endParaRPr lang="el-GR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65447" y="5923410"/>
            <a:ext cx="243434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l-GR" b="1" dirty="0" smtClean="0"/>
              <a:t>Φυσική Παράδοση - ΗΕΠ</a:t>
            </a:r>
            <a:endParaRPr lang="el-GR" b="1" dirty="0"/>
          </a:p>
        </p:txBody>
      </p:sp>
      <p:sp>
        <p:nvSpPr>
          <p:cNvPr id="3" name="Striped Right Arrow 2"/>
          <p:cNvSpPr/>
          <p:nvPr/>
        </p:nvSpPr>
        <p:spPr>
          <a:xfrm>
            <a:off x="1762299" y="3066986"/>
            <a:ext cx="281069" cy="288032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triped Right Arrow 35"/>
          <p:cNvSpPr/>
          <p:nvPr/>
        </p:nvSpPr>
        <p:spPr>
          <a:xfrm>
            <a:off x="2406599" y="4738793"/>
            <a:ext cx="725241" cy="288032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triped Right Arrow 36"/>
          <p:cNvSpPr/>
          <p:nvPr/>
        </p:nvSpPr>
        <p:spPr>
          <a:xfrm>
            <a:off x="2807101" y="5917000"/>
            <a:ext cx="1265678" cy="288032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43853" y="5762845"/>
            <a:ext cx="4609993" cy="28803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l-G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717397" y="5722194"/>
            <a:ext cx="366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Προθεσμιακό Ημερήσιο Υποπροϊόν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17397" y="6029644"/>
            <a:ext cx="366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24 Ωριαία Υποπροϊόντα</a:t>
            </a:r>
            <a:endParaRPr lang="el-G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80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72763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Δευτερογενής Αγορά, Δήλωση Χρήσης, Συμπληρωματική Εκκαθάριση ΗΕΠ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14</a:t>
            </a:fld>
            <a:endParaRPr lang="el-GR" dirty="0"/>
          </a:p>
        </p:txBody>
      </p:sp>
      <p:pic>
        <p:nvPicPr>
          <p:cNvPr id="8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03760" y="3187916"/>
            <a:ext cx="379090" cy="27277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>
                <a:latin typeface="Arial" pitchFamily="34" charset="0"/>
                <a:cs typeface="Arial" pitchFamily="34" charset="0"/>
              </a:rPr>
              <a:t>β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65884" y="3064656"/>
            <a:ext cx="655272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Λήξη Δηλώσεων Δευτερογενούς Αγοράς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 για τον Μήνα μ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Τελική Κατάσταση Ποσοτήτων Προθεσμιακών Μηνιαίων Υποπροϊόντων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Τελική Κατάσταση Κωδικών Μηνιαίων Υποπροϊόντων</a:t>
            </a:r>
          </a:p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Δήλωση Χρήσης 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Ποσοτήτων Προθεσμιακών Μηνιαίων Υποπροϊόντων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Υποχρέωση καταβολής Προπληρωμής ίσης με το 5% της αξίας των ποσοτήτων της Δήλωσης Χρήσης.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04713" y="3185571"/>
            <a:ext cx="1966529" cy="14764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ΔΗΛΩΣΗ ΧΡΗΣΗΣ</a:t>
            </a:r>
            <a:endParaRPr lang="el-GR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11475" y="5085184"/>
            <a:ext cx="1966529" cy="12961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ΣΥΜΠΛΗΡΩΜΑΤΙΚΗΕΚΚΑΘΑΡΙΣΗ ΗΕΠ</a:t>
            </a:r>
            <a:endParaRPr lang="el-GR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27784" y="1321361"/>
            <a:ext cx="6624736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Συμμετέχουν οι</a:t>
            </a: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 Δικαιούχοι Χρήσης 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και οι </a:t>
            </a: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Επιλέξιμοι Προμηθευτές</a:t>
            </a:r>
          </a:p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Δήλωση Μεταβίβασης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 Προθεσμιακού Μηνιαίου Υποπροϊόντος ή ποσότητας αυτού</a:t>
            </a:r>
            <a:endParaRPr lang="el-GR" sz="1300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b="1" dirty="0">
                <a:latin typeface="Arial" pitchFamily="34" charset="0"/>
                <a:cs typeface="Arial" pitchFamily="34" charset="0"/>
              </a:rPr>
              <a:t>Δήλωση </a:t>
            </a: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Αποδοχής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300" dirty="0">
                <a:latin typeface="Arial" pitchFamily="34" charset="0"/>
                <a:cs typeface="Arial" pitchFamily="34" charset="0"/>
              </a:rPr>
              <a:t>Προθεσμιακού Μηνιαίου Υποπροϊόντος ή ποσότητας 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αυτού</a:t>
            </a:r>
            <a:endParaRPr lang="el-GR" sz="1300" b="1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Η αποδοχή από τον ΛΑΓΗΕ μίας </a:t>
            </a: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Δήλωσης Αποδοχής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 καθιστά τον αντίστοιχο Επιλέξιμο Προμηθευτή </a:t>
            </a: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Δικαιούχο Χρήσης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 των ποσοτήτων</a:t>
            </a:r>
            <a:endParaRPr lang="el-G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05483" y="1434232"/>
            <a:ext cx="1966529" cy="1313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ΔΕΥΤΕΡΟΓΕΝΗΣ ΑΓΟΡΑ</a:t>
            </a:r>
            <a:endParaRPr lang="el-GR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11475" y="1434232"/>
            <a:ext cx="379090" cy="364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στ</a:t>
            </a:r>
            <a:endParaRPr lang="el-G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96677" y="3193825"/>
            <a:ext cx="379090" cy="364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ζ</a:t>
            </a:r>
            <a:endParaRPr lang="el-G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405483" y="5085184"/>
            <a:ext cx="379090" cy="364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η</a:t>
            </a:r>
            <a:endParaRPr lang="el-G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91272" y="4987136"/>
            <a:ext cx="6552728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Βάσει Δηλώσεων Χρήσης και Δηλώσεων Φορτίου στον ΗΕΠ</a:t>
            </a:r>
            <a:endParaRPr lang="el-GR" sz="13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Συμπληρωματική Εκκαθάριση / Καθημερινά / Διακριτές εγγραφές</a:t>
            </a:r>
          </a:p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Εβδομαδιαίος Διακανονισμός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Συμψηφισμός Χρεοπιστώσεων Εκκαθάρισης ΗΕΠ και Συμπληρωματικής Εκκαθάρισης ΗΕΠ</a:t>
            </a:r>
          </a:p>
        </p:txBody>
      </p:sp>
    </p:spTree>
    <p:extLst>
      <p:ext uri="{BB962C8B-B14F-4D97-AF65-F5344CB8AC3E}">
        <p14:creationId xmlns:p14="http://schemas.microsoft.com/office/powerpoint/2010/main" val="149106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876993" cy="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15</a:t>
            </a:fld>
            <a:endParaRPr lang="el-G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988840"/>
            <a:ext cx="8003232" cy="23328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000" b="1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r>
              <a:rPr lang="el-G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ΕΝΟΤΗΤΑ Α</a:t>
            </a:r>
            <a:r>
              <a:rPr lang="el-G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΄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Προσδιορισμός Προϊόντων και Προγραμματισμός τους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4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72763" cy="1124744"/>
          </a:xfrm>
        </p:spPr>
        <p:txBody>
          <a:bodyPr>
            <a:normAutofit/>
          </a:bodyPr>
          <a:lstStyle/>
          <a:p>
            <a:pPr algn="l"/>
            <a:r>
              <a:rPr lang="el-GR" sz="2500" b="1" dirty="0" smtClean="0">
                <a:latin typeface="Arial" pitchFamily="34" charset="0"/>
                <a:cs typeface="Arial" pitchFamily="34" charset="0"/>
              </a:rPr>
              <a:t>Τεχνικοί Όροι Δημοπρασίας</a:t>
            </a:r>
            <a:endParaRPr lang="el-GR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16</a:t>
            </a:fld>
            <a:endParaRPr lang="el-GR" dirty="0"/>
          </a:p>
        </p:txBody>
      </p:sp>
      <p:pic>
        <p:nvPicPr>
          <p:cNvPr id="8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88689" y="1262595"/>
            <a:ext cx="1966529" cy="1404405"/>
            <a:chOff x="429792" y="1730559"/>
            <a:chExt cx="1966529" cy="1050369"/>
          </a:xfrm>
        </p:grpSpPr>
        <p:sp>
          <p:nvSpPr>
            <p:cNvPr id="37" name="Rectangle 36"/>
            <p:cNvSpPr/>
            <p:nvPr/>
          </p:nvSpPr>
          <p:spPr>
            <a:xfrm>
              <a:off x="429792" y="1730559"/>
              <a:ext cx="1966529" cy="105036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ΠΡΩΤΟΓΕΝΗΣ ΑΓΟΡΑ - ΔΗΜΟΠΡΑΣΙΕΣ</a:t>
              </a:r>
              <a:endParaRPr lang="el-GR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438969" y="1735892"/>
              <a:ext cx="379090" cy="27277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b="1" dirty="0" smtClean="0">
                  <a:latin typeface="Arial" pitchFamily="34" charset="0"/>
                  <a:cs typeface="Arial" pitchFamily="34" charset="0"/>
                </a:rPr>
                <a:t>δ</a:t>
              </a:r>
              <a:endParaRPr lang="el-GR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67744" y="1280250"/>
            <a:ext cx="6624736" cy="1464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Τεχνικοί Όροι Δημοπρασίας (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Auction Specifications)</a:t>
            </a:r>
            <a:endParaRPr lang="el-GR" b="1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b="1" dirty="0">
                <a:latin typeface="Arial" pitchFamily="34" charset="0"/>
                <a:cs typeface="Arial" pitchFamily="34" charset="0"/>
              </a:rPr>
              <a:t>Ποσότητα Προθεσμιακού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Προϊόντος (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MWh /h)</a:t>
            </a:r>
            <a:endParaRPr lang="el-GR" sz="1400" b="1" dirty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Διάρκεια Προθεσμιακού Προϊόντος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(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ακέραιοι μήνες σε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hrs)</a:t>
            </a:r>
            <a:endParaRPr lang="el-GR" sz="1400" b="1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Όγκος (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MWh)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Τύπος Δημοπρασίας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706" y="3377241"/>
            <a:ext cx="8125782" cy="2516073"/>
          </a:xfrm>
          <a:prstGeom prst="rect">
            <a:avLst/>
          </a:prstGeom>
          <a:noFill/>
          <a:ln w="28575">
            <a:solidFill>
              <a:schemeClr val="tx2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  <a:spcAft>
                <a:spcPts val="300"/>
              </a:spcAft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Η ΔΕΗ ΑΕ ως Πωλητής διαθέτει, σύμφωνα με τους Τεχνικούς Όρους της Δημοπρασίας προς Πώληση ένα Προθεσμιακό Προϊόν, π.χ. 200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MWh / h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για 12 μήνες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b="1" dirty="0">
                <a:latin typeface="Arial" pitchFamily="34" charset="0"/>
                <a:cs typeface="Arial" pitchFamily="34" charset="0"/>
              </a:rPr>
              <a:t>Ποσότητα Προθεσμιακού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Προϊόντος: 200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MWh /h</a:t>
            </a:r>
            <a:endParaRPr lang="el-GR" sz="1400" b="1" dirty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Διάρκεια Προθεσμιακού Προϊόντος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8760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hrs (1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2 μήνες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)</a:t>
            </a:r>
            <a:endParaRPr lang="el-GR" sz="1400" b="1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Όγκος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: 1.752.000 MWh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Κωδικός Προϊόντος : Υ2017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A01P01</a:t>
            </a:r>
            <a:endParaRPr lang="el-GR" sz="1400" b="1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Τύπος Δημοπρασίας</a:t>
            </a: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ts val="1900"/>
              </a:lnSpc>
              <a:spcAft>
                <a:spcPts val="300"/>
              </a:spcAft>
            </a:pPr>
            <a:endParaRPr lang="el-GR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20323798">
            <a:off x="118626" y="2954415"/>
            <a:ext cx="1440160" cy="461665"/>
          </a:xfrm>
          <a:prstGeom prst="rect">
            <a:avLst/>
          </a:prstGeom>
          <a:solidFill>
            <a:schemeClr val="tx2"/>
          </a:solidFill>
          <a:ln w="34925" cap="flat" cmpd="thickThin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Example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46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72763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Απόφαση ΚΥΣΟΙΠ Αρ. 38/2016</a:t>
            </a:r>
            <a:br>
              <a:rPr lang="el-GR" sz="3000" b="1" dirty="0" smtClean="0">
                <a:latin typeface="Arial" pitchFamily="34" charset="0"/>
                <a:cs typeface="Arial" pitchFamily="34" charset="0"/>
              </a:rPr>
            </a:br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Ετήσιοι στόχοι Μεριδίων στην Αγορά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17</a:t>
            </a:fld>
            <a:endParaRPr lang="el-GR" dirty="0"/>
          </a:p>
        </p:txBody>
      </p:sp>
      <p:pic>
        <p:nvPicPr>
          <p:cNvPr id="8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/>
        </p:nvPicPr>
        <p:blipFill>
          <a:blip r:embed="rId3"/>
          <a:stretch>
            <a:fillRect/>
          </a:stretch>
        </p:blipFill>
        <p:spPr>
          <a:xfrm>
            <a:off x="56447" y="1196753"/>
            <a:ext cx="8949448" cy="34563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7048" y="4725144"/>
            <a:ext cx="89494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/>
              <a:t>«..</a:t>
            </a:r>
            <a:r>
              <a:rPr lang="el-GR" sz="2000" b="1" i="1" dirty="0" smtClean="0"/>
              <a:t>Η </a:t>
            </a:r>
            <a:r>
              <a:rPr lang="el-GR" sz="2000" b="1" i="1" dirty="0"/>
              <a:t>ετήσια ποσότητα ηλεκτρικής ενέργειας (σε </a:t>
            </a:r>
            <a:r>
              <a:rPr lang="el-GR" sz="2000" b="1" i="1" dirty="0" err="1"/>
              <a:t>MWh</a:t>
            </a:r>
            <a:r>
              <a:rPr lang="el-GR" sz="2000" b="1" i="1" dirty="0"/>
              <a:t>/h)</a:t>
            </a:r>
            <a:r>
              <a:rPr lang="el-GR" sz="2000" i="1" dirty="0"/>
              <a:t>, που διατίθεται μέσω των ανωτέρω δημοπρασιών πώλησης προθεσμιακών προϊόντων ηλεκτρικής ενέργειας με φυσική παράδοση και θα ισούται με την «Ετήσια Μείωση για το Μερίδιο Λιανικής Αγοράς», όπως προσδιορίζεται στον </a:t>
            </a:r>
            <a:r>
              <a:rPr lang="el-GR" sz="2000" i="1" dirty="0" smtClean="0"/>
              <a:t>Πίνακα 1, </a:t>
            </a:r>
            <a:r>
              <a:rPr lang="el-GR" sz="2000" i="1" dirty="0"/>
              <a:t>πολλαπλασιασμένες με τον συνολικό όγκο στο διασυνδεδεμένο σύστημα</a:t>
            </a:r>
            <a:r>
              <a:rPr lang="el-GR" sz="2000" i="1" dirty="0" smtClean="0"/>
              <a:t>..»</a:t>
            </a:r>
            <a:endParaRPr lang="en-US" sz="20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94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72763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Υπολογισμός Ετήσιας Ποσότητας &amp; Καταμερισμός Προθεσμιακών Προϊόντων 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0408" y="6356350"/>
            <a:ext cx="2133600" cy="365125"/>
          </a:xfrm>
        </p:spPr>
        <p:txBody>
          <a:bodyPr/>
          <a:lstStyle/>
          <a:p>
            <a:fld id="{718F73A7-F092-427E-8E3F-00906C127A37}" type="slidenum">
              <a:rPr lang="el-GR" smtClean="0"/>
              <a:t>18</a:t>
            </a:fld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2132856"/>
            <a:ext cx="8082498" cy="618118"/>
          </a:xfrm>
          <a:prstGeom prst="rect">
            <a:avLst/>
          </a:prstGeom>
          <a:noFill/>
          <a:ln w="28575">
            <a:solidFill>
              <a:schemeClr val="tx2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  <a:spcAft>
                <a:spcPts val="300"/>
              </a:spcAft>
            </a:pPr>
            <a:r>
              <a:rPr lang="el-GR" sz="2000" b="1" dirty="0" smtClean="0">
                <a:latin typeface="Arial" pitchFamily="34" charset="0"/>
                <a:cs typeface="Arial" pitchFamily="34" charset="0"/>
                <a:hlinkClick r:id="rId3" action="ppaction://hlinkfile"/>
              </a:rPr>
              <a:t>Υπολογισμοί Ετήσιας Ποσότητας και Καταμερισμός Προϊόντων</a:t>
            </a:r>
          </a:p>
          <a:p>
            <a:pPr algn="ctr">
              <a:lnSpc>
                <a:spcPts val="1900"/>
              </a:lnSpc>
              <a:spcAft>
                <a:spcPts val="300"/>
              </a:spcAft>
            </a:pPr>
            <a:r>
              <a:rPr lang="el-GR" sz="2000" b="1" dirty="0" smtClean="0">
                <a:latin typeface="Arial" pitchFamily="34" charset="0"/>
                <a:cs typeface="Arial" pitchFamily="34" charset="0"/>
                <a:hlinkClick r:id="rId3" action="ppaction://hlinkfile"/>
              </a:rPr>
              <a:t>Παραδείγματα Εφαρμογής</a:t>
            </a:r>
            <a:endParaRPr lang="el-GR" sz="2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87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876993" cy="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19</a:t>
            </a:fld>
            <a:endParaRPr lang="el-G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701" y="3501008"/>
            <a:ext cx="8003232" cy="23328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ΕΝΟΤΗΤΑ Α΄</a:t>
            </a:r>
          </a:p>
          <a:p>
            <a:pPr marL="0" indent="0" algn="ctr">
              <a:buNone/>
            </a:pPr>
            <a:r>
              <a:rPr lang="el-G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Συζήτηση </a:t>
            </a:r>
            <a:r>
              <a:rPr lang="el-G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– Ερωτήσεις</a:t>
            </a:r>
          </a:p>
          <a:p>
            <a:pPr>
              <a:buFont typeface="Wingdings" pitchFamily="2" charset="2"/>
              <a:buChar char="q"/>
            </a:pPr>
            <a:endParaRPr lang="el-G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Operator of Electricity Market S.A.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LAGIE S.A.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31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041" y="0"/>
            <a:ext cx="8179959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Δομή Παρουσίασης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040560"/>
          </a:xfr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endParaRPr lang="el-GR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l-G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ΕΝΟΤΗΤΑ  Α΄ </a:t>
            </a:r>
          </a:p>
          <a:p>
            <a:pPr lvl="1">
              <a:buFont typeface="Wingdings" pitchFamily="2" charset="2"/>
              <a:buChar char="q"/>
            </a:pPr>
            <a:r>
              <a:rPr lang="el-G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Αποσαφήνιση Βασικών Εννοιών του νέου Συστήματος</a:t>
            </a:r>
          </a:p>
          <a:p>
            <a:pPr lvl="1">
              <a:buFont typeface="Wingdings" pitchFamily="2" charset="2"/>
              <a:buChar char="q"/>
            </a:pPr>
            <a:r>
              <a:rPr lang="el-G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Προσδιορισμός Προϊόντων και Προγραμματισμός τους</a:t>
            </a:r>
          </a:p>
          <a:p>
            <a:pPr lvl="1">
              <a:buFont typeface="Wingdings" pitchFamily="2" charset="2"/>
              <a:buChar char="q"/>
            </a:pPr>
            <a:r>
              <a:rPr lang="el-G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Συζήτηση – Ερωτήσεις</a:t>
            </a:r>
            <a:endParaRPr lang="en-US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l-GR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l-GR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l-GR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ΕΝΟΤΗΤΑ Β’</a:t>
            </a:r>
          </a:p>
          <a:p>
            <a:pPr lvl="1">
              <a:buFont typeface="Wingdings" pitchFamily="2" charset="2"/>
              <a:buChar char="q"/>
            </a:pPr>
            <a:r>
              <a:rPr lang="el-G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Περιγραφή του νέου Συστήματος</a:t>
            </a:r>
          </a:p>
          <a:p>
            <a:pPr lvl="1">
              <a:buFont typeface="Wingdings" pitchFamily="2" charset="2"/>
              <a:buChar char="q"/>
            </a:pPr>
            <a:r>
              <a:rPr lang="el-G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Συζήτηση </a:t>
            </a:r>
            <a:r>
              <a:rPr lang="el-G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Ερωτήσεις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2</a:t>
            </a:fld>
            <a:endParaRPr lang="el-GR" dirty="0"/>
          </a:p>
        </p:txBody>
      </p:sp>
      <p:pic>
        <p:nvPicPr>
          <p:cNvPr id="9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14465" y="65858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7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876993" cy="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3</a:t>
            </a:fld>
            <a:endParaRPr lang="el-G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988840"/>
            <a:ext cx="8003232" cy="23328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000" b="1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r>
              <a:rPr lang="el-G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ΕΝΟΤΗΤΑ Α</a:t>
            </a:r>
            <a:r>
              <a:rPr lang="el-G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΄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l-G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Αποσαφήνιση Βασικών Εννοιών του νέου Συστήματος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75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72763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Νομοθετικό και Ρυθμιστικό Πλαίσιο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/>
        </p:nvSpPr>
        <p:spPr>
          <a:xfrm>
            <a:off x="179512" y="1340768"/>
            <a:ext cx="8784976" cy="49685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l-GR" sz="1600" b="1" dirty="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868391" y="5517232"/>
            <a:ext cx="7493153" cy="72008"/>
          </a:xfrm>
          <a:prstGeom prst="line">
            <a:avLst/>
          </a:prstGeom>
          <a:ln w="47625"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569737" y="4653136"/>
            <a:ext cx="6192688" cy="65462"/>
          </a:xfrm>
          <a:prstGeom prst="line">
            <a:avLst/>
          </a:prstGeom>
          <a:ln w="47625"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169355" y="3507554"/>
            <a:ext cx="4652659" cy="65462"/>
          </a:xfrm>
          <a:prstGeom prst="line">
            <a:avLst/>
          </a:prstGeom>
          <a:ln w="47625"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67644" y="5601434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bg1"/>
                </a:solidFill>
              </a:rPr>
              <a:t>Ν. 4336/2015 (</a:t>
            </a:r>
            <a:r>
              <a:rPr lang="en-US" sz="2400" b="1" dirty="0" err="1" smtClean="0">
                <a:solidFill>
                  <a:schemeClr val="bg1"/>
                </a:solidFill>
              </a:rPr>
              <a:t>MoU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(</a:t>
            </a:r>
            <a:r>
              <a:rPr lang="el-GR" sz="1600" b="1" dirty="0" smtClean="0">
                <a:solidFill>
                  <a:schemeClr val="bg1"/>
                </a:solidFill>
              </a:rPr>
              <a:t>άρθρο 3, μέρος γ, παρ. 4.3)</a:t>
            </a:r>
            <a:endParaRPr lang="el-GR" sz="16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95736" y="4809346"/>
            <a:ext cx="47028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bg1"/>
                </a:solidFill>
              </a:rPr>
              <a:t>Ν. 4389/2016 </a:t>
            </a:r>
          </a:p>
          <a:p>
            <a:pPr algn="ctr"/>
            <a:r>
              <a:rPr lang="el-GR" sz="1600" b="1" dirty="0">
                <a:solidFill>
                  <a:schemeClr val="bg1"/>
                </a:solidFill>
              </a:rPr>
              <a:t>(Υποκεφάλαιο Α’, Κεφαλαίου Η’)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96903" y="3573016"/>
            <a:ext cx="47028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bg1"/>
                </a:solidFill>
              </a:rPr>
              <a:t>Αποφάσεις </a:t>
            </a:r>
          </a:p>
          <a:p>
            <a:pPr algn="ctr"/>
            <a:r>
              <a:rPr lang="el-GR" sz="2400" b="1" dirty="0" smtClean="0">
                <a:solidFill>
                  <a:schemeClr val="bg1"/>
                </a:solidFill>
              </a:rPr>
              <a:t>35 &amp; 38 ΚΥΣΟΙΠ </a:t>
            </a:r>
          </a:p>
          <a:p>
            <a:pPr algn="ctr"/>
            <a:r>
              <a:rPr lang="el-GR" sz="1600" b="1" dirty="0" smtClean="0">
                <a:solidFill>
                  <a:schemeClr val="bg1"/>
                </a:solidFill>
              </a:rPr>
              <a:t>(ΦΕΚ Β’ 1473 &amp; 1593/2016)</a:t>
            </a:r>
            <a:endParaRPr lang="el-GR" sz="1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20583" y="2116139"/>
            <a:ext cx="470283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bg1"/>
                </a:solidFill>
              </a:rPr>
              <a:t>Αποφάσεις</a:t>
            </a:r>
          </a:p>
          <a:p>
            <a:pPr algn="ctr"/>
            <a:r>
              <a:rPr lang="el-GR" sz="1400" b="1" dirty="0" smtClean="0">
                <a:solidFill>
                  <a:schemeClr val="bg1"/>
                </a:solidFill>
              </a:rPr>
              <a:t>ΚΣΔΠΠΗΕ</a:t>
            </a:r>
          </a:p>
          <a:p>
            <a:pPr algn="ctr"/>
            <a:r>
              <a:rPr lang="el-GR" sz="1400" b="1" dirty="0" smtClean="0">
                <a:solidFill>
                  <a:schemeClr val="bg1"/>
                </a:solidFill>
              </a:rPr>
              <a:t>ΚΑΤΩΤΑΤΗ ΤΙΜΗ</a:t>
            </a:r>
          </a:p>
          <a:p>
            <a:pPr algn="ctr"/>
            <a:r>
              <a:rPr lang="el-GR" sz="1400" b="1" dirty="0" smtClean="0">
                <a:solidFill>
                  <a:schemeClr val="bg1"/>
                </a:solidFill>
              </a:rPr>
              <a:t>ΕΤΗΣΙΑ ΠΟΣΟΤΗΤΑ, ΚΑΤΑΜΕΡΙΣΜΟΣ,</a:t>
            </a:r>
          </a:p>
          <a:p>
            <a:pPr algn="ctr"/>
            <a:r>
              <a:rPr lang="el-GR" sz="1400" b="1" dirty="0" smtClean="0">
                <a:solidFill>
                  <a:schemeClr val="bg1"/>
                </a:solidFill>
              </a:rPr>
              <a:t>ΠΡΟΓΡΑΜΜΑ ΔΗΜΟΠΡΑΣΙΩΝ, κ.α.</a:t>
            </a:r>
          </a:p>
          <a:p>
            <a:pPr algn="ctr"/>
            <a:endParaRPr lang="el-GR" sz="2400" b="1" dirty="0" smtClean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7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72763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Στόχος του νέου Συστήματος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929" y="1268760"/>
            <a:ext cx="8579296" cy="5139109"/>
          </a:xfrm>
          <a:noFill/>
          <a:ln>
            <a:noFill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«….με στόχο να μειωθούν κατά 25% τα μερίδια λιανικής και χονδρικής αγοράς της ΔΕΗ και να πέσουν κάτω από το 50% έως το 2020…»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b="1" dirty="0" smtClean="0">
                <a:latin typeface="Arial" pitchFamily="34" charset="0"/>
                <a:cs typeface="Arial" pitchFamily="34" charset="0"/>
              </a:rPr>
              <a:t>(ν.4336/2015)</a:t>
            </a:r>
          </a:p>
          <a:p>
            <a:pPr marL="0" lvl="1" indent="0" algn="ctr">
              <a:buNone/>
            </a:pPr>
            <a:endParaRPr lang="el-GR" sz="1000" dirty="0" smtClean="0">
              <a:latin typeface="Arial" pitchFamily="34" charset="0"/>
              <a:cs typeface="Arial" pitchFamily="34" charset="0"/>
            </a:endParaRPr>
          </a:p>
          <a:p>
            <a:pPr marL="0" lvl="1" indent="0" algn="ctr">
              <a:buNone/>
            </a:pPr>
            <a:r>
              <a:rPr lang="el-GR" sz="1800" dirty="0" smtClean="0">
                <a:latin typeface="Arial" pitchFamily="34" charset="0"/>
                <a:cs typeface="Arial" pitchFamily="34" charset="0"/>
              </a:rPr>
              <a:t>ή 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ειδικότερα</a:t>
            </a:r>
          </a:p>
          <a:p>
            <a:pPr marL="0" indent="0" algn="just">
              <a:buNone/>
            </a:pPr>
            <a:endParaRPr lang="el-GR" sz="1000" i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«Η λήψη ρυθμιστικών μέτρων με σκοπό 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l-GR" sz="1800" i="1" dirty="0">
                <a:latin typeface="Arial" pitchFamily="34" charset="0"/>
                <a:cs typeface="Arial" pitchFamily="34" charset="0"/>
              </a:rPr>
              <a:t>την ισότιμη πρόσβαση Επιλέξιμων Προμηθευτών Ηλεκτρικής Ενέργειας στο εγχώριο ενεργειακό 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μίγμα,</a:t>
            </a:r>
            <a:endParaRPr lang="el-GR" sz="1800" i="1" dirty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l-GR" sz="1800" i="1" dirty="0">
                <a:latin typeface="Arial" pitchFamily="34" charset="0"/>
                <a:cs typeface="Arial" pitchFamily="34" charset="0"/>
              </a:rPr>
              <a:t>την ανάπτυξη υγιούς ανταγωνισμού μεταξύ των Προμηθευτών και 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800" i="1" dirty="0">
                <a:latin typeface="Arial" pitchFamily="34" charset="0"/>
                <a:cs typeface="Arial" pitchFamily="34" charset="0"/>
              </a:rPr>
              <a:t>τη βελτίωση της ποιότητας και των τιμών παροχής ηλεκτρικής ενέργειας στους τελικούς καταναλωτές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el-GR" sz="1800" b="1" dirty="0" smtClean="0">
                <a:latin typeface="Arial" pitchFamily="34" charset="0"/>
                <a:cs typeface="Arial" pitchFamily="34" charset="0"/>
              </a:rPr>
              <a:t>(ν. 4389/2016)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el-GR" sz="1000" i="1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ctr">
              <a:spcBef>
                <a:spcPts val="0"/>
              </a:spcBef>
              <a:buNone/>
            </a:pPr>
            <a:r>
              <a:rPr lang="el-GR" sz="1800" i="1" dirty="0">
                <a:latin typeface="Arial" pitchFamily="34" charset="0"/>
                <a:cs typeface="Arial" pitchFamily="34" charset="0"/>
              </a:rPr>
              <a:t>ή ειδικότερα</a:t>
            </a:r>
          </a:p>
          <a:p>
            <a:pPr marL="457200" lvl="1" indent="0" algn="ctr">
              <a:buNone/>
            </a:pPr>
            <a:endParaRPr lang="en-US" sz="1000" dirty="0">
              <a:latin typeface="Arial" pitchFamily="34" charset="0"/>
              <a:cs typeface="Arial" pitchFamily="34" charset="0"/>
            </a:endParaRPr>
          </a:p>
          <a:p>
            <a:pPr marL="0" lvl="1" indent="0">
              <a:buNone/>
            </a:pPr>
            <a:r>
              <a:rPr lang="el-GR" sz="1800" i="1" dirty="0">
                <a:latin typeface="Arial" pitchFamily="34" charset="0"/>
                <a:cs typeface="Arial" pitchFamily="34" charset="0"/>
              </a:rPr>
              <a:t>«…η ανακατανομή των μεριδίων στην λιανική αγορά ηλεκτρικής ενέργειας στο διασυνδεδεμένο σύστημα, των μεριδίων της ΔΕΗ Α.Ε. και των εναλλακτικών </a:t>
            </a:r>
            <a:r>
              <a:rPr lang="el-GR" sz="1800" i="1" dirty="0" err="1">
                <a:latin typeface="Arial" pitchFamily="34" charset="0"/>
                <a:cs typeface="Arial" pitchFamily="34" charset="0"/>
              </a:rPr>
              <a:t>παρόχων</a:t>
            </a:r>
            <a:r>
              <a:rPr lang="el-GR" sz="1800" i="1" dirty="0">
                <a:latin typeface="Arial" pitchFamily="34" charset="0"/>
                <a:cs typeface="Arial" pitchFamily="34" charset="0"/>
              </a:rPr>
              <a:t>, από το ποσοστό , που κατείχε τον Αύγουστο του έτους 2015 η ΔΕΗ Α.Ε., σε ποσοστό μικρότερο του 50%, μέχρι και το έτος 2019» </a:t>
            </a:r>
            <a:r>
              <a:rPr lang="el-GR" sz="1800" b="1" dirty="0">
                <a:latin typeface="Arial" pitchFamily="34" charset="0"/>
                <a:cs typeface="Arial" pitchFamily="34" charset="0"/>
              </a:rPr>
              <a:t>(ν. 4389/2016)</a:t>
            </a:r>
          </a:p>
          <a:p>
            <a:pPr marL="0" indent="0">
              <a:buNone/>
            </a:pPr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5</a:t>
            </a:fld>
            <a:endParaRPr lang="el-GR" dirty="0"/>
          </a:p>
        </p:txBody>
      </p:sp>
      <p:pic>
        <p:nvPicPr>
          <p:cNvPr id="8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48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72763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Απόφαση ΚΥΣΟΙΠ Αρ. 38/2016</a:t>
            </a:r>
            <a:br>
              <a:rPr lang="el-GR" sz="3000" b="1" dirty="0" smtClean="0">
                <a:latin typeface="Arial" pitchFamily="34" charset="0"/>
                <a:cs typeface="Arial" pitchFamily="34" charset="0"/>
              </a:rPr>
            </a:br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Ετήσιοι στόχοι Μεριδίων στην Αγορά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6</a:t>
            </a:fld>
            <a:endParaRPr lang="el-GR" dirty="0"/>
          </a:p>
        </p:txBody>
      </p:sp>
      <p:pic>
        <p:nvPicPr>
          <p:cNvPr id="8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/>
        </p:nvPicPr>
        <p:blipFill>
          <a:blip r:embed="rId3"/>
          <a:stretch>
            <a:fillRect/>
          </a:stretch>
        </p:blipFill>
        <p:spPr>
          <a:xfrm>
            <a:off x="87048" y="1196753"/>
            <a:ext cx="8949448" cy="34563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7048" y="4725144"/>
            <a:ext cx="89494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/>
              <a:t>«..</a:t>
            </a:r>
            <a:r>
              <a:rPr lang="el-GR" sz="2000" b="1" i="1" dirty="0" smtClean="0"/>
              <a:t>Η </a:t>
            </a:r>
            <a:r>
              <a:rPr lang="el-GR" sz="2000" b="1" i="1" dirty="0"/>
              <a:t>ετήσια ποσότητα ηλεκτρικής ενέργειας (σε </a:t>
            </a:r>
            <a:r>
              <a:rPr lang="el-GR" sz="2000" b="1" i="1" dirty="0" err="1"/>
              <a:t>MWh</a:t>
            </a:r>
            <a:r>
              <a:rPr lang="el-GR" sz="2000" b="1" i="1" dirty="0"/>
              <a:t>/h)</a:t>
            </a:r>
            <a:r>
              <a:rPr lang="el-GR" sz="2000" i="1" dirty="0"/>
              <a:t>, που διατίθεται μέσω των ανωτέρω δημοπρασιών πώλησης προθεσμιακών προϊόντων ηλεκτρικής ενέργειας με φυσική παράδοση και θα ισούται με την «Ετήσια Μείωση για το Μερίδιο Λιανικής Αγοράς», όπως προσδιορίζεται στον </a:t>
            </a:r>
            <a:r>
              <a:rPr lang="el-GR" sz="2000" i="1" dirty="0" smtClean="0"/>
              <a:t>Πίνακα 1, </a:t>
            </a:r>
            <a:r>
              <a:rPr lang="el-GR" sz="2000" i="1" dirty="0"/>
              <a:t>πολλαπλασιασμένες με τον συνολικό όγκο στο διασυνδεδεμένο σύστημα</a:t>
            </a:r>
            <a:r>
              <a:rPr lang="el-GR" sz="2000" i="1" dirty="0" smtClean="0"/>
              <a:t>..»</a:t>
            </a:r>
            <a:endParaRPr lang="en-US" sz="20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99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72763" cy="1124744"/>
          </a:xfrm>
        </p:spPr>
        <p:txBody>
          <a:bodyPr>
            <a:normAutofit/>
          </a:bodyPr>
          <a:lstStyle/>
          <a:p>
            <a:pPr algn="l"/>
            <a:r>
              <a:rPr lang="el-GR" sz="2800" b="1" dirty="0" smtClean="0">
                <a:latin typeface="Arial" pitchFamily="34" charset="0"/>
                <a:cs typeface="Arial" pitchFamily="34" charset="0"/>
              </a:rPr>
              <a:t>…ώστε σταδιακά μήνα – μήνα τα μερίδια στη λιανική αγορά να ανακατανεμηθούν ως εξής:</a:t>
            </a:r>
            <a:endParaRPr lang="el-G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7</a:t>
            </a:fld>
            <a:endParaRPr lang="el-GR" dirty="0"/>
          </a:p>
        </p:txBody>
      </p:sp>
      <p:pic>
        <p:nvPicPr>
          <p:cNvPr id="8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7048" y="6309320"/>
            <a:ext cx="905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u="sng" dirty="0" smtClean="0"/>
              <a:t>Σημείωση</a:t>
            </a:r>
            <a:r>
              <a:rPr lang="el-GR" sz="1200" dirty="0" smtClean="0"/>
              <a:t>: Οι ετήσιοι στόχοι μεριδίων της ΔΕΗ με αναφορά αρχικά στον μήνα Αύγουστο 2015 και μετά σε κάθε Δεκέμβριο του προηγούμενου έτους διατυπώνονται και στην υπ’ </a:t>
            </a:r>
            <a:r>
              <a:rPr lang="el-GR" sz="1200" dirty="0" err="1" smtClean="0"/>
              <a:t>αριθμ</a:t>
            </a:r>
            <a:r>
              <a:rPr lang="el-GR" sz="1200" dirty="0" smtClean="0"/>
              <a:t>. 38 Απόφαση του ΚΥΣΟΙΠ</a:t>
            </a:r>
            <a:endParaRPr lang="el-GR" sz="1200" dirty="0"/>
          </a:p>
        </p:txBody>
      </p:sp>
      <p:grpSp>
        <p:nvGrpSpPr>
          <p:cNvPr id="7" name="Group 6"/>
          <p:cNvGrpSpPr/>
          <p:nvPr/>
        </p:nvGrpSpPr>
        <p:grpSpPr>
          <a:xfrm>
            <a:off x="87048" y="1124744"/>
            <a:ext cx="8928992" cy="5112568"/>
            <a:chOff x="87048" y="1124744"/>
            <a:chExt cx="8928992" cy="5112568"/>
          </a:xfrm>
        </p:grpSpPr>
        <p:pic>
          <p:nvPicPr>
            <p:cNvPr id="32" name="Picture 3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048" y="1124744"/>
              <a:ext cx="8928992" cy="51125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3" name="Straight Connector 32"/>
            <p:cNvCxnSpPr/>
            <p:nvPr/>
          </p:nvCxnSpPr>
          <p:spPr>
            <a:xfrm>
              <a:off x="1967012" y="1814627"/>
              <a:ext cx="0" cy="3677205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Line Callout 2 33"/>
            <p:cNvSpPr/>
            <p:nvPr/>
          </p:nvSpPr>
          <p:spPr>
            <a:xfrm flipH="1">
              <a:off x="935596" y="3004475"/>
              <a:ext cx="774086" cy="306434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164448"/>
                <a:gd name="adj6" fmla="val -265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 smtClean="0"/>
                <a:t>08/2015</a:t>
              </a:r>
              <a:endParaRPr lang="en-US" sz="1400" b="1" dirty="0"/>
            </a:p>
          </p:txBody>
        </p:sp>
        <p:sp>
          <p:nvSpPr>
            <p:cNvPr id="35" name="Diamond 34"/>
            <p:cNvSpPr/>
            <p:nvPr/>
          </p:nvSpPr>
          <p:spPr>
            <a:xfrm>
              <a:off x="1861251" y="3548025"/>
              <a:ext cx="219603" cy="197709"/>
            </a:xfrm>
            <a:prstGeom prst="diamond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3502422" y="1986536"/>
              <a:ext cx="0" cy="3342914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Diamond 36"/>
            <p:cNvSpPr/>
            <p:nvPr/>
          </p:nvSpPr>
          <p:spPr>
            <a:xfrm>
              <a:off x="3398664" y="3552789"/>
              <a:ext cx="219603" cy="197709"/>
            </a:xfrm>
            <a:prstGeom prst="diamond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8" name="Line Callout 2 37"/>
            <p:cNvSpPr/>
            <p:nvPr/>
          </p:nvSpPr>
          <p:spPr>
            <a:xfrm flipH="1">
              <a:off x="2411760" y="2996578"/>
              <a:ext cx="774086" cy="306434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164448"/>
                <a:gd name="adj6" fmla="val -265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 smtClean="0"/>
                <a:t>08/2016</a:t>
              </a:r>
              <a:endParaRPr lang="en-US" sz="1400" b="1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4016989" y="2130552"/>
              <a:ext cx="0" cy="3039012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Diamond 39"/>
            <p:cNvSpPr/>
            <p:nvPr/>
          </p:nvSpPr>
          <p:spPr>
            <a:xfrm>
              <a:off x="3913999" y="3550927"/>
              <a:ext cx="219603" cy="197709"/>
            </a:xfrm>
            <a:prstGeom prst="diamon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" name="Line Callout 2 5"/>
            <p:cNvSpPr/>
            <p:nvPr/>
          </p:nvSpPr>
          <p:spPr>
            <a:xfrm>
              <a:off x="2987824" y="3744008"/>
              <a:ext cx="1105272" cy="305406"/>
            </a:xfrm>
            <a:prstGeom prst="borderCallout2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scene3d>
              <a:camera prst="orthographicFront">
                <a:rot lat="0" lon="2400000" rev="108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400" b="1" dirty="0">
                <a:solidFill>
                  <a:prstClr val="white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682043" y="3791300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400" b="1" dirty="0" smtClean="0">
                  <a:solidFill>
                    <a:schemeClr val="bg1"/>
                  </a:solidFill>
                </a:rPr>
                <a:t>12/2016</a:t>
              </a:r>
              <a:endParaRPr lang="el-GR" sz="1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5558904" y="2621934"/>
              <a:ext cx="0" cy="2075686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092280" y="3138664"/>
              <a:ext cx="0" cy="1065155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Diamond 44"/>
            <p:cNvSpPr/>
            <p:nvPr/>
          </p:nvSpPr>
          <p:spPr>
            <a:xfrm>
              <a:off x="6988828" y="3548023"/>
              <a:ext cx="219603" cy="197709"/>
            </a:xfrm>
            <a:prstGeom prst="diamon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6" name="Diamond 45"/>
            <p:cNvSpPr/>
            <p:nvPr/>
          </p:nvSpPr>
          <p:spPr>
            <a:xfrm>
              <a:off x="5451260" y="3548024"/>
              <a:ext cx="219603" cy="197709"/>
            </a:xfrm>
            <a:prstGeom prst="diamon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7" name="Diamond 46"/>
            <p:cNvSpPr/>
            <p:nvPr/>
          </p:nvSpPr>
          <p:spPr>
            <a:xfrm>
              <a:off x="8532440" y="3546252"/>
              <a:ext cx="219603" cy="197709"/>
            </a:xfrm>
            <a:prstGeom prst="diamon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8" name="Line Callout 2 47"/>
            <p:cNvSpPr/>
            <p:nvPr/>
          </p:nvSpPr>
          <p:spPr>
            <a:xfrm>
              <a:off x="4474839" y="3771666"/>
              <a:ext cx="1105272" cy="305406"/>
            </a:xfrm>
            <a:prstGeom prst="borderCallout2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scene3d>
              <a:camera prst="orthographicFront">
                <a:rot lat="0" lon="2400000" rev="108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400" b="1" dirty="0">
                <a:solidFill>
                  <a:prstClr val="white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167081" y="3838999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400" b="1" dirty="0" smtClean="0">
                  <a:solidFill>
                    <a:schemeClr val="bg1"/>
                  </a:solidFill>
                </a:rPr>
                <a:t>12/2017</a:t>
              </a:r>
              <a:endParaRPr lang="el-G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0" name="Line Callout 2 49"/>
            <p:cNvSpPr/>
            <p:nvPr/>
          </p:nvSpPr>
          <p:spPr>
            <a:xfrm>
              <a:off x="5987007" y="3771666"/>
              <a:ext cx="1105272" cy="305406"/>
            </a:xfrm>
            <a:prstGeom prst="borderCallout2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scene3d>
              <a:camera prst="orthographicFront">
                <a:rot lat="0" lon="2400000" rev="108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400" b="1" dirty="0">
                <a:solidFill>
                  <a:prstClr val="white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668023" y="3838999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400" b="1" dirty="0" smtClean="0">
                  <a:solidFill>
                    <a:schemeClr val="bg1"/>
                  </a:solidFill>
                </a:rPr>
                <a:t>12/2018</a:t>
              </a:r>
              <a:endParaRPr lang="el-G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2" name="Line Callout 2 51"/>
            <p:cNvSpPr/>
            <p:nvPr/>
          </p:nvSpPr>
          <p:spPr>
            <a:xfrm>
              <a:off x="7536969" y="4059698"/>
              <a:ext cx="1105272" cy="305406"/>
            </a:xfrm>
            <a:prstGeom prst="borderCallout2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scene3d>
              <a:camera prst="orthographicFront">
                <a:rot lat="0" lon="2400000" rev="108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400" b="1" dirty="0">
                <a:solidFill>
                  <a:prstClr val="white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244362" y="4099077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400" b="1" dirty="0" smtClean="0">
                  <a:solidFill>
                    <a:schemeClr val="bg1"/>
                  </a:solidFill>
                </a:rPr>
                <a:t>12/2019</a:t>
              </a:r>
              <a:endParaRPr lang="el-G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4" name="TextBox 5"/>
            <p:cNvSpPr txBox="1"/>
            <p:nvPr/>
          </p:nvSpPr>
          <p:spPr>
            <a:xfrm>
              <a:off x="644597" y="3603242"/>
              <a:ext cx="324036" cy="23575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50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177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72763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Μητρώο και </a:t>
            </a:r>
            <a:r>
              <a:rPr lang="el-GR" sz="3000" b="1" dirty="0" err="1" smtClean="0">
                <a:latin typeface="Arial" pitchFamily="34" charset="0"/>
                <a:cs typeface="Arial" pitchFamily="34" charset="0"/>
              </a:rPr>
              <a:t>Επιλεξιμότητα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8</a:t>
            </a:fld>
            <a:endParaRPr lang="el-GR" dirty="0"/>
          </a:p>
        </p:txBody>
      </p:sp>
      <p:pic>
        <p:nvPicPr>
          <p:cNvPr id="8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483768" y="1321361"/>
            <a:ext cx="6624736" cy="1387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Μητρώο Πωλητών Προθεσμιακών Προϊόντων Ηλεκτρικής Ενέργειας</a:t>
            </a:r>
          </a:p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dirty="0">
                <a:latin typeface="Arial" pitchFamily="34" charset="0"/>
                <a:cs typeface="Arial" pitchFamily="34" charset="0"/>
              </a:rPr>
              <a:t>Μητρώο 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Αγοραστών </a:t>
            </a:r>
            <a:r>
              <a:rPr lang="el-GR" sz="1300" dirty="0">
                <a:latin typeface="Arial" pitchFamily="34" charset="0"/>
                <a:cs typeface="Arial" pitchFamily="34" charset="0"/>
              </a:rPr>
              <a:t>Προθεσμιακών Προϊόντων Ηλεκτρικής 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Ενέργειας ή </a:t>
            </a: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Μητρώο Επιλέξιμων Προμηθευτών</a:t>
            </a:r>
            <a:endParaRPr lang="el-GR" sz="1300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Συμπληρωματικό Συμβόλαιο Συναλλαγών Δημοπρασιών Προθεσμιακών Προϊόντων Ηλεκτρικής Ενέργειας ή </a:t>
            </a:r>
            <a:r>
              <a:rPr lang="el-GR" sz="1300" b="1" dirty="0" smtClean="0">
                <a:latin typeface="Arial" pitchFamily="34" charset="0"/>
                <a:cs typeface="Arial" pitchFamily="34" charset="0"/>
              </a:rPr>
              <a:t>Συμπληρωματικό Συμβόλαιο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95536" y="1388889"/>
            <a:ext cx="1966529" cy="1418704"/>
            <a:chOff x="429792" y="1730559"/>
            <a:chExt cx="1966529" cy="1050369"/>
          </a:xfrm>
        </p:grpSpPr>
        <p:sp>
          <p:nvSpPr>
            <p:cNvPr id="25" name="Rectangle 24"/>
            <p:cNvSpPr/>
            <p:nvPr/>
          </p:nvSpPr>
          <p:spPr>
            <a:xfrm>
              <a:off x="429792" y="1730559"/>
              <a:ext cx="1966529" cy="105036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ΜΗΤΡΩΟ ΣΥΜΜΕΤΕΧΟΝΤΩΝ ΣΣΔΠΠΗΕ</a:t>
              </a:r>
              <a:endParaRPr lang="el-GR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438969" y="1735892"/>
              <a:ext cx="379090" cy="27277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b="1" dirty="0" smtClean="0">
                  <a:latin typeface="Arial" pitchFamily="34" charset="0"/>
                  <a:cs typeface="Arial" pitchFamily="34" charset="0"/>
                </a:rPr>
                <a:t>α</a:t>
              </a:r>
              <a:endParaRPr lang="el-GR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483768" y="3068960"/>
            <a:ext cx="6264696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Ελεγκτικός Μηχανισμός εγγραφής και συμμετοχής στο Σύστημα 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:</a:t>
            </a:r>
            <a:endParaRPr lang="el-GR" sz="13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100" dirty="0" smtClean="0">
                <a:latin typeface="Arial" pitchFamily="34" charset="0"/>
                <a:cs typeface="Arial" pitchFamily="34" charset="0"/>
              </a:rPr>
              <a:t>Να εκπροσωπεί παροχές που εντάσσονται σε μία τουλάχιστον από τις </a:t>
            </a:r>
            <a:r>
              <a:rPr lang="el-GR" sz="1100" dirty="0">
                <a:latin typeface="Arial" pitchFamily="34" charset="0"/>
                <a:cs typeface="Arial" pitchFamily="34" charset="0"/>
              </a:rPr>
              <a:t>Κ</a:t>
            </a:r>
            <a:r>
              <a:rPr lang="el-GR" sz="1100" dirty="0" smtClean="0">
                <a:latin typeface="Arial" pitchFamily="34" charset="0"/>
                <a:cs typeface="Arial" pitchFamily="34" charset="0"/>
              </a:rPr>
              <a:t>ατηγορίες Πελατών Α-Ε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100" dirty="0" smtClean="0">
                <a:latin typeface="Arial" pitchFamily="34" charset="0"/>
                <a:cs typeface="Arial" pitchFamily="34" charset="0"/>
              </a:rPr>
              <a:t>Η Μηνιαία Κατανάλωση των προαναφερόμενων παροχών να αποτελεί τουλάχιστον το 60% της Συνολικής Μηνιαίας Κατανάλωσης των εκπροσωπούμενων παροχών του </a:t>
            </a: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Ελεγκτικός Μηχανισμός με στόχο τον έλεγχο της ποσότητας Προθεσμιακού Προϊόντος που εξάγεται</a:t>
            </a:r>
          </a:p>
          <a:p>
            <a:pPr marL="742950" lvl="1" indent="-285750">
              <a:lnSpc>
                <a:spcPts val="19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l-GR" sz="1100" dirty="0" smtClean="0">
                <a:latin typeface="Arial" pitchFamily="34" charset="0"/>
                <a:cs typeface="Arial" pitchFamily="34" charset="0"/>
              </a:rPr>
              <a:t>Η συνολική ποσότητα των δηλώσεων φορτίου του μήνα που αφορούν σε εξαγωγή δεν υπερβαίνει το 20% της ποσότητας του Προθεσμιακού Μηνιαίου Υποπροϊόντος που δηλώθηκε από τον Δικαιούχο Χρήσης</a:t>
            </a:r>
            <a:endParaRPr lang="el-GR" sz="11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900"/>
              </a:lnSpc>
              <a:spcAft>
                <a:spcPts val="300"/>
              </a:spcAft>
            </a:pPr>
            <a:endParaRPr lang="en-US" sz="1300" b="1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04713" y="3167633"/>
            <a:ext cx="1966529" cy="1404405"/>
            <a:chOff x="429792" y="1730559"/>
            <a:chExt cx="1966529" cy="1050369"/>
          </a:xfrm>
        </p:grpSpPr>
        <p:sp>
          <p:nvSpPr>
            <p:cNvPr id="37" name="Rectangle 36"/>
            <p:cNvSpPr/>
            <p:nvPr/>
          </p:nvSpPr>
          <p:spPr>
            <a:xfrm>
              <a:off x="429792" y="1730559"/>
              <a:ext cx="1966529" cy="105036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ΕΛΕΓΚΤΙΚΟΙ ΜΗΧΑΝΙΣΜΟΙ ΣΥΜΜΕΤΟΧΗΣ </a:t>
              </a:r>
              <a:endParaRPr lang="el-GR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438969" y="1735892"/>
              <a:ext cx="379090" cy="27277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b="1" dirty="0">
                  <a:latin typeface="Arial" pitchFamily="34" charset="0"/>
                  <a:cs typeface="Arial" pitchFamily="34" charset="0"/>
                </a:rPr>
                <a:t>β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08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7671547" cy="1124744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Ελεγκτικοί Μηχανισμοί για τη διασφάλιση υγιούς ανταγωνισμού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l-GR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9</a:t>
            </a:fld>
            <a:endParaRPr lang="el-GR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75736772"/>
              </p:ext>
            </p:extLst>
          </p:nvPr>
        </p:nvGraphicFramePr>
        <p:xfrm>
          <a:off x="-396552" y="1277950"/>
          <a:ext cx="4080480" cy="3917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660343"/>
              </p:ext>
            </p:extLst>
          </p:nvPr>
        </p:nvGraphicFramePr>
        <p:xfrm>
          <a:off x="3389860" y="1556792"/>
          <a:ext cx="5688632" cy="41256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54148"/>
                <a:gridCol w="4434484"/>
              </a:tblGrid>
              <a:tr h="401447">
                <a:tc gridSpan="2">
                  <a:txBody>
                    <a:bodyPr/>
                    <a:lstStyle/>
                    <a:p>
                      <a:r>
                        <a:rPr lang="el-GR" sz="1400" dirty="0" smtClean="0"/>
                        <a:t>Κατηγορίες</a:t>
                      </a:r>
                      <a:r>
                        <a:rPr lang="el-GR" sz="1400" baseline="0" dirty="0" smtClean="0"/>
                        <a:t> Παροχών</a:t>
                      </a:r>
                      <a:endParaRPr lang="el-GR" sz="140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</a:tr>
              <a:tr h="401444">
                <a:tc>
                  <a:txBody>
                    <a:bodyPr/>
                    <a:lstStyle/>
                    <a:p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Κατηγορία</a:t>
                      </a:r>
                      <a:r>
                        <a:rPr lang="el-G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Α</a:t>
                      </a:r>
                      <a:endParaRPr lang="el-GR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Χαμηλή Τάση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/ Οικιακές</a:t>
                      </a:r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 Καταναλώσεις</a:t>
                      </a:r>
                      <a:endParaRPr lang="el-G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0922">
                <a:tc>
                  <a:txBody>
                    <a:bodyPr/>
                    <a:lstStyle/>
                    <a:p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Κατηγορία</a:t>
                      </a:r>
                      <a:r>
                        <a:rPr lang="el-GR" sz="1400" b="1" baseline="0" dirty="0" smtClean="0">
                          <a:solidFill>
                            <a:schemeClr val="tx1"/>
                          </a:solidFill>
                        </a:rPr>
                        <a:t> Β</a:t>
                      </a:r>
                      <a:endParaRPr lang="el-GR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Χαμηλή</a:t>
                      </a:r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 Τάση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/ Εμπορικές</a:t>
                      </a:r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 – Βιομηχανικές Καταναλώσεις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≤ 25kVA</a:t>
                      </a:r>
                      <a:endParaRPr lang="el-G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0922">
                <a:tc>
                  <a:txBody>
                    <a:bodyPr/>
                    <a:lstStyle/>
                    <a:p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Κατηγορία</a:t>
                      </a:r>
                      <a:r>
                        <a:rPr lang="el-GR" sz="1400" b="1" baseline="0" dirty="0" smtClean="0">
                          <a:solidFill>
                            <a:schemeClr val="tx1"/>
                          </a:solidFill>
                        </a:rPr>
                        <a:t> Γ</a:t>
                      </a:r>
                      <a:endParaRPr lang="el-GR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Χαμηλή</a:t>
                      </a:r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 Τάση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/ Εμπορικές</a:t>
                      </a:r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 – Βιομηχανικές Καταναλώσεις </a:t>
                      </a: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25kVA</a:t>
                      </a:r>
                      <a:endParaRPr lang="el-G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1444">
                <a:tc>
                  <a:txBody>
                    <a:bodyPr/>
                    <a:lstStyle/>
                    <a:p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Κατηγορία</a:t>
                      </a:r>
                      <a:r>
                        <a:rPr lang="el-GR" sz="1400" b="1" baseline="0" dirty="0" smtClean="0">
                          <a:solidFill>
                            <a:schemeClr val="tx1"/>
                          </a:solidFill>
                        </a:rPr>
                        <a:t> Δ</a:t>
                      </a:r>
                      <a:endParaRPr lang="el-GR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Μέση</a:t>
                      </a:r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 Τάση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/ Εμπορικές – Βιομηχανικές Καταναλώσεις, Ετήσια Κατανάλωση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≤ </a:t>
                      </a: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13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GWh</a:t>
                      </a:r>
                      <a:endParaRPr lang="el-G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0922">
                <a:tc>
                  <a:txBody>
                    <a:bodyPr/>
                    <a:lstStyle/>
                    <a:p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Κατηγορία</a:t>
                      </a:r>
                      <a:r>
                        <a:rPr lang="el-GR" sz="1400" b="1" baseline="0" dirty="0" smtClean="0">
                          <a:solidFill>
                            <a:schemeClr val="tx1"/>
                          </a:solidFill>
                        </a:rPr>
                        <a:t> Ε</a:t>
                      </a:r>
                      <a:endParaRPr lang="el-GR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Μέση</a:t>
                      </a:r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 Τάση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/ Εμπορικές Καταναλώσεις, Ετήσια Κατανάλωση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&gt; </a:t>
                      </a:r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13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GWh</a:t>
                      </a:r>
                      <a:endParaRPr lang="el-G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0922">
                <a:tc>
                  <a:txBody>
                    <a:bodyPr/>
                    <a:lstStyle/>
                    <a:p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Κατηγορία</a:t>
                      </a:r>
                      <a:r>
                        <a:rPr lang="el-GR" sz="1400" b="1" baseline="0" dirty="0" smtClean="0">
                          <a:solidFill>
                            <a:schemeClr val="tx1"/>
                          </a:solidFill>
                        </a:rPr>
                        <a:t> ΣΤ</a:t>
                      </a:r>
                      <a:endParaRPr lang="el-GR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Μέση</a:t>
                      </a:r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 Τάση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/ Βιομηχανικές Καταναλώσεις, Ετήσια Κατανάλωση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&gt; </a:t>
                      </a:r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13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GWh</a:t>
                      </a:r>
                      <a:endParaRPr lang="el-G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0922">
                <a:tc>
                  <a:txBody>
                    <a:bodyPr/>
                    <a:lstStyle/>
                    <a:p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Κατηγορία</a:t>
                      </a:r>
                      <a:r>
                        <a:rPr lang="el-GR" sz="1400" b="1" baseline="0" dirty="0" smtClean="0">
                          <a:solidFill>
                            <a:schemeClr val="tx1"/>
                          </a:solidFill>
                        </a:rPr>
                        <a:t> Ζ</a:t>
                      </a:r>
                      <a:endParaRPr lang="el-GR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baseline="0" dirty="0" smtClean="0">
                          <a:solidFill>
                            <a:schemeClr val="tx1"/>
                          </a:solidFill>
                        </a:rPr>
                        <a:t>Υψηλή Τάση</a:t>
                      </a:r>
                      <a:endParaRPr lang="el-G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942657" y="4653136"/>
            <a:ext cx="1447719" cy="1368152"/>
            <a:chOff x="1020119" y="789362"/>
            <a:chExt cx="918108" cy="918108"/>
          </a:xfrm>
          <a:solidFill>
            <a:schemeClr val="tx2"/>
          </a:solidFill>
        </p:grpSpPr>
        <p:sp>
          <p:nvSpPr>
            <p:cNvPr id="13" name="Oval 12"/>
            <p:cNvSpPr/>
            <p:nvPr/>
          </p:nvSpPr>
          <p:spPr>
            <a:xfrm>
              <a:off x="1020119" y="789362"/>
              <a:ext cx="918108" cy="918108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0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4"/>
            <p:cNvSpPr/>
            <p:nvPr/>
          </p:nvSpPr>
          <p:spPr>
            <a:xfrm>
              <a:off x="1154573" y="923816"/>
              <a:ext cx="649200" cy="6492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b="1" dirty="0" smtClean="0"/>
                <a:t>ΛΑΓΗΕ</a:t>
              </a:r>
              <a:endParaRPr lang="el-GR" sz="2000" b="1" kern="12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1" descr="Lagie_logotip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Straight Connector 16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86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492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0</TotalTime>
  <Words>1225</Words>
  <Application>Microsoft Office PowerPoint</Application>
  <PresentationFormat>On-screen Show (4:3)</PresentationFormat>
  <Paragraphs>213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Σύστημα Συναλλαγών Δημοπρασιών Προθεσμιακών Προϊόντων Ηλεκτρικής Ενέργειας    </vt:lpstr>
      <vt:lpstr>Δομή Παρουσίασης</vt:lpstr>
      <vt:lpstr>PowerPoint Presentation</vt:lpstr>
      <vt:lpstr>Νομοθετικό και Ρυθμιστικό Πλαίσιο</vt:lpstr>
      <vt:lpstr>Στόχος του νέου Συστήματος</vt:lpstr>
      <vt:lpstr>Απόφαση ΚΥΣΟΙΠ Αρ. 38/2016 Ετήσιοι στόχοι Μεριδίων στην Αγορά</vt:lpstr>
      <vt:lpstr>…ώστε σταδιακά μήνα – μήνα τα μερίδια στη λιανική αγορά να ανακατανεμηθούν ως εξής:</vt:lpstr>
      <vt:lpstr>Μητρώο και Επιλεξιμότητα</vt:lpstr>
      <vt:lpstr>Ελεγκτικοί Μηχανισμοί για τη διασφάλιση υγιούς ανταγωνισμού </vt:lpstr>
      <vt:lpstr>Ετήσια Ποσότητα Η.Ε., Καταμερισμός σε Προϊόντα, Ποσότητα, Διάρκεια και Όγκος Προϊόντος</vt:lpstr>
      <vt:lpstr>Εξέλιξη διείσδυσης Εναλλακτικών Προμηθευτών: Δηλώσεις Φορτίου ΗΕΠ</vt:lpstr>
      <vt:lpstr>Δημοπρασίες, Κατανεμηθείσα Ποσότητα, Προκαταβολική Πληρωμή &amp; Ανταποδοτικό Τέλος</vt:lpstr>
      <vt:lpstr>Μηχανισμός Καταμερισμού</vt:lpstr>
      <vt:lpstr>Δευτερογενής Αγορά, Δήλωση Χρήσης, Συμπληρωματική Εκκαθάριση ΗΕΠ</vt:lpstr>
      <vt:lpstr>PowerPoint Presentation</vt:lpstr>
      <vt:lpstr>Τεχνικοί Όροι Δημοπρασίας</vt:lpstr>
      <vt:lpstr>Απόφαση ΚΥΣΟΙΠ Αρ. 38/2016 Ετήσιοι στόχοι Μεριδίων στην Αγορά</vt:lpstr>
      <vt:lpstr>Υπολογισμός Ετήσιας Ποσότητας &amp; Καταμερισμός Προθεσμιακών Προϊόντων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2015-10-16T00:11:12Z</dcterms:created>
  <dcterms:modified xsi:type="dcterms:W3CDTF">2016-09-05T12:32:07Z</dcterms:modified>
</cp:coreProperties>
</file>